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307" r:id="rId3"/>
    <p:sldId id="292" r:id="rId4"/>
    <p:sldId id="313" r:id="rId5"/>
    <p:sldId id="311" r:id="rId6"/>
    <p:sldId id="312" r:id="rId7"/>
    <p:sldId id="314" r:id="rId8"/>
    <p:sldId id="326" r:id="rId9"/>
    <p:sldId id="324" r:id="rId10"/>
    <p:sldId id="325" r:id="rId11"/>
    <p:sldId id="315" r:id="rId12"/>
    <p:sldId id="317" r:id="rId13"/>
    <p:sldId id="328" r:id="rId14"/>
    <p:sldId id="318" r:id="rId15"/>
    <p:sldId id="323" r:id="rId16"/>
    <p:sldId id="319" r:id="rId17"/>
    <p:sldId id="320" r:id="rId18"/>
    <p:sldId id="321" r:id="rId19"/>
    <p:sldId id="327" r:id="rId20"/>
    <p:sldId id="329"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18" autoAdjust="0"/>
    <p:restoredTop sz="94660"/>
  </p:normalViewPr>
  <p:slideViewPr>
    <p:cSldViewPr>
      <p:cViewPr varScale="1">
        <p:scale>
          <a:sx n="84" d="100"/>
          <a:sy n="84" d="100"/>
        </p:scale>
        <p:origin x="-1426"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3DFCEA-13C2-4225-97E3-A9AB2D6BABCB}" type="datetimeFigureOut">
              <a:rPr lang="ru-RU" smtClean="0"/>
              <a:pPr/>
              <a:t>25.11.2018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0186C-B62F-44F1-AA44-D2FCFF097189}" type="slidenum">
              <a:rPr lang="ru-RU" smtClean="0"/>
              <a:pPr/>
              <a:t>‹#›</a:t>
            </a:fld>
            <a:endParaRPr lang="ru-RU"/>
          </a:p>
        </p:txBody>
      </p:sp>
    </p:spTree>
    <p:extLst>
      <p:ext uri="{BB962C8B-B14F-4D97-AF65-F5344CB8AC3E}">
        <p14:creationId xmlns:p14="http://schemas.microsoft.com/office/powerpoint/2010/main" xmlns="" val="58675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190186C-B62F-44F1-AA44-D2FCFF097189}"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F929D64-D9E8-4C18-9448-836026227B16}" type="datetimeFigureOut">
              <a:rPr lang="ru-RU" smtClean="0"/>
              <a:pPr/>
              <a:t>25.11.2018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437DA508-55EB-4993-9783-3612B9E4B53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F929D64-D9E8-4C18-9448-836026227B16}" type="datetimeFigureOut">
              <a:rPr lang="ru-RU" smtClean="0"/>
              <a:pPr/>
              <a:t>25.11.2018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DA508-55EB-4993-9783-3612B9E4B53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F929D64-D9E8-4C18-9448-836026227B16}" type="datetimeFigureOut">
              <a:rPr lang="ru-RU" smtClean="0"/>
              <a:pPr/>
              <a:t>25.11.2018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DA508-55EB-4993-9783-3612B9E4B53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2F929D64-D9E8-4C18-9448-836026227B16}" type="datetimeFigureOut">
              <a:rPr lang="ru-RU" smtClean="0"/>
              <a:pPr/>
              <a:t>25.11.2018</a:t>
            </a:fld>
            <a:endParaRPr lang="ru-RU"/>
          </a:p>
        </p:txBody>
      </p:sp>
      <p:sp>
        <p:nvSpPr>
          <p:cNvPr id="9" name="Номер слайда 8"/>
          <p:cNvSpPr>
            <a:spLocks noGrp="1"/>
          </p:cNvSpPr>
          <p:nvPr>
            <p:ph type="sldNum" sz="quarter" idx="15"/>
          </p:nvPr>
        </p:nvSpPr>
        <p:spPr/>
        <p:txBody>
          <a:bodyPr rtlCol="0"/>
          <a:lstStyle/>
          <a:p>
            <a:fld id="{437DA508-55EB-4993-9783-3612B9E4B53F}"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F929D64-D9E8-4C18-9448-836026227B16}" type="datetimeFigureOut">
              <a:rPr lang="ru-RU" smtClean="0"/>
              <a:pPr/>
              <a:t>25.11.2018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437DA508-55EB-4993-9783-3612B9E4B53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F929D64-D9E8-4C18-9448-836026227B16}" type="datetimeFigureOut">
              <a:rPr lang="ru-RU" smtClean="0"/>
              <a:pPr/>
              <a:t>25.11.2018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7DA508-55EB-4993-9783-3612B9E4B53F}"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F929D64-D9E8-4C18-9448-836026227B16}" type="datetimeFigureOut">
              <a:rPr lang="ru-RU" smtClean="0"/>
              <a:pPr/>
              <a:t>25.11.2018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7DA508-55EB-4993-9783-3612B9E4B53F}"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2F929D64-D9E8-4C18-9448-836026227B16}" type="datetimeFigureOut">
              <a:rPr lang="ru-RU" smtClean="0"/>
              <a:pPr/>
              <a:t>25.11.2018</a:t>
            </a:fld>
            <a:endParaRPr lang="ru-RU"/>
          </a:p>
        </p:txBody>
      </p:sp>
      <p:sp>
        <p:nvSpPr>
          <p:cNvPr id="7" name="Номер слайда 6"/>
          <p:cNvSpPr>
            <a:spLocks noGrp="1"/>
          </p:cNvSpPr>
          <p:nvPr>
            <p:ph type="sldNum" sz="quarter" idx="11"/>
          </p:nvPr>
        </p:nvSpPr>
        <p:spPr/>
        <p:txBody>
          <a:bodyPr rtlCol="0"/>
          <a:lstStyle/>
          <a:p>
            <a:fld id="{437DA508-55EB-4993-9783-3612B9E4B53F}"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F929D64-D9E8-4C18-9448-836026227B16}" type="datetimeFigureOut">
              <a:rPr lang="ru-RU" smtClean="0"/>
              <a:pPr/>
              <a:t>25.11.2018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7DA508-55EB-4993-9783-3612B9E4B53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2F929D64-D9E8-4C18-9448-836026227B16}" type="datetimeFigureOut">
              <a:rPr lang="ru-RU" smtClean="0"/>
              <a:pPr/>
              <a:t>25.11.2018</a:t>
            </a:fld>
            <a:endParaRPr lang="ru-RU"/>
          </a:p>
        </p:txBody>
      </p:sp>
      <p:sp>
        <p:nvSpPr>
          <p:cNvPr id="22" name="Номер слайда 21"/>
          <p:cNvSpPr>
            <a:spLocks noGrp="1"/>
          </p:cNvSpPr>
          <p:nvPr>
            <p:ph type="sldNum" sz="quarter" idx="15"/>
          </p:nvPr>
        </p:nvSpPr>
        <p:spPr/>
        <p:txBody>
          <a:bodyPr rtlCol="0"/>
          <a:lstStyle/>
          <a:p>
            <a:fld id="{437DA508-55EB-4993-9783-3612B9E4B53F}"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F929D64-D9E8-4C18-9448-836026227B16}" type="datetimeFigureOut">
              <a:rPr lang="ru-RU" smtClean="0"/>
              <a:pPr/>
              <a:t>25.11.2018</a:t>
            </a:fld>
            <a:endParaRPr lang="ru-RU"/>
          </a:p>
        </p:txBody>
      </p:sp>
      <p:sp>
        <p:nvSpPr>
          <p:cNvPr id="18" name="Номер слайда 17"/>
          <p:cNvSpPr>
            <a:spLocks noGrp="1"/>
          </p:cNvSpPr>
          <p:nvPr>
            <p:ph type="sldNum" sz="quarter" idx="11"/>
          </p:nvPr>
        </p:nvSpPr>
        <p:spPr/>
        <p:txBody>
          <a:bodyPr rtlCol="0"/>
          <a:lstStyle/>
          <a:p>
            <a:fld id="{437DA508-55EB-4993-9783-3612B9E4B53F}"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F929D64-D9E8-4C18-9448-836026227B16}" type="datetimeFigureOut">
              <a:rPr lang="ru-RU" smtClean="0"/>
              <a:pPr/>
              <a:t>25.11.2018</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37DA508-55EB-4993-9783-3612B9E4B53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consultantplus://offline/ref=F25B75BAE2FADB3F26B883CA70B903F41040604F0E657F539F2CC5AA5619663D73C0EB8E2CA1nFA9L" TargetMode="External"/><Relationship Id="rId2" Type="http://schemas.openxmlformats.org/officeDocument/2006/relationships/hyperlink" Target="consultantplus://offline/ref=96D5BFB43A4D4AFD795171666FEA38D5158536E567132E5F6A0224ADC42E3C04D9D6383EC68FHA7EK" TargetMode="External"/><Relationship Id="rId1" Type="http://schemas.openxmlformats.org/officeDocument/2006/relationships/slideLayout" Target="../slideLayouts/slideLayout2.xml"/><Relationship Id="rId6" Type="http://schemas.openxmlformats.org/officeDocument/2006/relationships/hyperlink" Target="consultantplus://offline/ref=D80D17FA5E94E926EFE9402829B4668C93F93F83ABE68C1CBB43D408004669457364B13D53F3vAvFK" TargetMode="External"/><Relationship Id="rId5" Type="http://schemas.openxmlformats.org/officeDocument/2006/relationships/hyperlink" Target="consultantplus://offline/ref=D80D17FA5E94E926EFE9402829B4668C93F93F83ABE68C1CBB43D408004669457364B13D53F3vAvAK" TargetMode="External"/><Relationship Id="rId4" Type="http://schemas.openxmlformats.org/officeDocument/2006/relationships/hyperlink" Target="consultantplus://offline/ref=F25B75BAE2FADB3F26B883CA70B903F41040604F0E657F539F2CC5AA5619663D73C0EB8E2CA1nFAC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consultantplus://offline/ref=F14E610AF0CF7623B28B40828F6A7B0E9EFBA67A13D4FB383B504B868C2D0D156E3CD81F411Fa6m6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consultantplus://offline/ref=3ED1FA2D958B3E1B3A2B67917DEB83BD1F44E90AE270F26F3B5889D60EA740CBF18E3C2963957283B5w6Q" TargetMode="External"/><Relationship Id="rId2" Type="http://schemas.openxmlformats.org/officeDocument/2006/relationships/hyperlink" Target="consultantplus://offline/ref=0F05BEFC309ECA66F49B4639121A9BB53DE92E1867FC007D44A648AE5E86CD60E45B435340948B3244u0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nsultantplus://offline/ref=39394CC224C55A8DB511D81DC8E907FBB83FEDD9254D1B84C1F285F943828AE8DDC1CAA331EEAFmEL" TargetMode="External"/><Relationship Id="rId2" Type="http://schemas.openxmlformats.org/officeDocument/2006/relationships/hyperlink" Target="consultantplus://offline/ref=39394CC224C55A8DB511D81DC8E907FBB83FEDD9254D1B84C1F285F943828AE8DDC1CAA338EFFF10A4m0L" TargetMode="External"/><Relationship Id="rId1" Type="http://schemas.openxmlformats.org/officeDocument/2006/relationships/slideLayout" Target="../slideLayouts/slideLayout2.xml"/><Relationship Id="rId5" Type="http://schemas.openxmlformats.org/officeDocument/2006/relationships/hyperlink" Target="consultantplus://offline/ref=CEE20A89F37D50967F89BA5B3B5A1268CED9E97A6C4468723FF835B66B5304AE0FBEEC1C5981CDp0L" TargetMode="External"/><Relationship Id="rId4" Type="http://schemas.openxmlformats.org/officeDocument/2006/relationships/hyperlink" Target="consultantplus://offline/ref=39394CC224C55A8DB511D81DC8E907FBB83FEDDE244D1B84C1F285F943828AE8DDC1CAA53AEAAFmA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consultantplus://offline/ref=6A7316C829E7DF7382A1D831DD56304B36ECE27719410398054EA7D30402256D6BF010572E6FF1D4S1M7L" TargetMode="External"/><Relationship Id="rId2" Type="http://schemas.openxmlformats.org/officeDocument/2006/relationships/hyperlink" Target="http://www.consultant.ru/document/cons_doc_LAW_198345/1ce139850b5a110083dd573a7e5947a93e96857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consultantplus://offline/ref=9E5FEC83F6430435B1594B1467B011787223B957B9DFD57EB979401F6A923E214F1ACCCC161751j9XD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consultantplus://offline/ref=93C78535C20471C6A72F55DD5A7843446D35860C765D4ABFEA16FC45C7F8BAD93FE639FA8FA868F9n4KD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consultantplus://offline/ref=5F1ADF85C8BD9FCACB2AAAFE181170BC4C89F5F73A43BAE0F54551C8327690D56A9D72E2F7001FE6f267S"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consultantplus://offline/ref=AF813DA7A3583C8D5DE37CAE8D24453FE284F233B8FBD411E539F0E30B10B8316522A854617BJFB1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consultantplus://offline/ref=AF813DA7A3583C8D5DE37CAE8D24453FE284F233B8FBD411E539F0E30B10B8316522A854617BJFB1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consultantplus://offline/ref=D80D17FA5E94E926EFE9402829B4668C93F93F83ABE68C1CBB43D408004669457364B13D53F3vAvF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772816"/>
            <a:ext cx="7851648" cy="1828800"/>
          </a:xfrm>
        </p:spPr>
        <p:txBody>
          <a:bodyPr>
            <a:normAutofit/>
          </a:bodyPr>
          <a:lstStyle/>
          <a:p>
            <a:pPr algn="ctr"/>
            <a:r>
              <a:rPr lang="ru-RU" b="0" dirty="0" smtClean="0"/>
              <a:t>Защита прав женщин, пострадавших от домашнего насилия</a:t>
            </a:r>
            <a:endParaRPr lang="ru-RU" dirty="0"/>
          </a:p>
        </p:txBody>
      </p:sp>
      <p:sp>
        <p:nvSpPr>
          <p:cNvPr id="3" name="Подзаголовок 2"/>
          <p:cNvSpPr>
            <a:spLocks noGrp="1"/>
          </p:cNvSpPr>
          <p:nvPr>
            <p:ph type="subTitle" idx="1"/>
          </p:nvPr>
        </p:nvSpPr>
        <p:spPr>
          <a:xfrm>
            <a:off x="683568" y="5157192"/>
            <a:ext cx="7854696" cy="936104"/>
          </a:xfrm>
        </p:spPr>
        <p:txBody>
          <a:bodyPr>
            <a:normAutofit fontScale="92500" lnSpcReduction="10000"/>
          </a:bodyPr>
          <a:lstStyle/>
          <a:p>
            <a:pPr algn="r"/>
            <a:r>
              <a:rPr lang="ru-RU" dirty="0" smtClean="0"/>
              <a:t>Мари </a:t>
            </a:r>
            <a:r>
              <a:rPr lang="ru-RU" dirty="0" err="1" smtClean="0"/>
              <a:t>Давитовна</a:t>
            </a:r>
            <a:r>
              <a:rPr lang="ru-RU" dirty="0" smtClean="0"/>
              <a:t> </a:t>
            </a:r>
            <a:r>
              <a:rPr lang="ru-RU" dirty="0" err="1" smtClean="0"/>
              <a:t>Давтян</a:t>
            </a:r>
            <a:endParaRPr lang="ru-RU" dirty="0" smtClean="0"/>
          </a:p>
          <a:p>
            <a:r>
              <a:rPr lang="ru-RU" dirty="0" smtClean="0"/>
              <a:t>Адвокат, Руководитель Центра защиты пострадавших от домашнего насилия Консорциума</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91264" cy="940966"/>
          </a:xfrm>
        </p:spPr>
        <p:txBody>
          <a:bodyPr>
            <a:normAutofit fontScale="90000"/>
          </a:bodyPr>
          <a:lstStyle/>
          <a:p>
            <a:r>
              <a:rPr lang="ru-RU" b="1" dirty="0" smtClean="0"/>
              <a:t>Подсудность. Мировой судья или районный судья</a:t>
            </a:r>
            <a:r>
              <a:rPr lang="en-US" b="1" dirty="0" smtClean="0"/>
              <a:t>?</a:t>
            </a:r>
            <a:endParaRPr lang="ru-RU" b="1" dirty="0"/>
          </a:p>
        </p:txBody>
      </p:sp>
      <p:sp>
        <p:nvSpPr>
          <p:cNvPr id="3" name="Содержимое 2"/>
          <p:cNvSpPr>
            <a:spLocks noGrp="1"/>
          </p:cNvSpPr>
          <p:nvPr>
            <p:ph sz="quarter" idx="1"/>
          </p:nvPr>
        </p:nvSpPr>
        <p:spPr>
          <a:xfrm>
            <a:off x="179512" y="1268760"/>
            <a:ext cx="8568952" cy="5205192"/>
          </a:xfrm>
        </p:spPr>
        <p:txBody>
          <a:bodyPr>
            <a:normAutofit fontScale="85000" lnSpcReduction="20000"/>
          </a:bodyPr>
          <a:lstStyle/>
          <a:p>
            <a:pPr algn="just">
              <a:buNone/>
            </a:pPr>
            <a:r>
              <a:rPr lang="ru-RU" sz="1900" i="1" dirty="0" smtClean="0"/>
              <a:t>	Согласно </a:t>
            </a:r>
            <a:r>
              <a:rPr lang="ru-RU" sz="1900" i="1" u="sng" dirty="0" smtClean="0">
                <a:hlinkClick r:id="rId2"/>
              </a:rPr>
              <a:t>ч. 3 ст. 23.1 </a:t>
            </a:r>
            <a:r>
              <a:rPr lang="ru-RU" sz="1900" i="1" u="sng" dirty="0" err="1" smtClean="0">
                <a:hlinkClick r:id="rId2"/>
              </a:rPr>
              <a:t>КоАП</a:t>
            </a:r>
            <a:r>
              <a:rPr lang="ru-RU" sz="1900" i="1" dirty="0" smtClean="0"/>
              <a:t> РФ дела об указанных административных правонарушениях, производство по которым осуществляется в форме административного расследования, рассматриваются судьями районных судов.</a:t>
            </a:r>
          </a:p>
          <a:p>
            <a:endParaRPr lang="ru-RU" dirty="0" smtClean="0"/>
          </a:p>
          <a:p>
            <a:pPr algn="ctr">
              <a:buNone/>
            </a:pPr>
            <a:r>
              <a:rPr lang="ru-RU" b="1" dirty="0" smtClean="0"/>
              <a:t>Обзор судебной практики Верховного Суда Российской Федерации N 5 (2017</a:t>
            </a:r>
            <a:r>
              <a:rPr lang="ru-RU" dirty="0" smtClean="0"/>
              <a:t>)</a:t>
            </a:r>
          </a:p>
          <a:p>
            <a:r>
              <a:rPr lang="ru-RU" dirty="0" smtClean="0"/>
              <a:t>Обстоятельства дела об административном правонарушении, предусмотренном </a:t>
            </a:r>
            <a:r>
              <a:rPr lang="ru-RU" dirty="0" smtClean="0">
                <a:hlinkClick r:id="rId3"/>
              </a:rPr>
              <a:t>ст. 6.1.1</a:t>
            </a:r>
            <a:r>
              <a:rPr lang="ru-RU" dirty="0" smtClean="0"/>
              <a:t> или </a:t>
            </a:r>
            <a:r>
              <a:rPr lang="ru-RU" dirty="0" smtClean="0">
                <a:hlinkClick r:id="rId4"/>
              </a:rPr>
              <a:t>7.27</a:t>
            </a:r>
            <a:r>
              <a:rPr lang="ru-RU" dirty="0" smtClean="0"/>
              <a:t> </a:t>
            </a:r>
            <a:r>
              <a:rPr lang="ru-RU" dirty="0" err="1" smtClean="0"/>
              <a:t>КоАП</a:t>
            </a:r>
            <a:r>
              <a:rPr lang="ru-RU" dirty="0" smtClean="0"/>
              <a:t> РФ, могут быть установлены как на основании результатов административного расследования, так и мероприятий, проведенных в иных предусмотренных законом формах, в том числе и при проверке заявления в рамках УПК РФ.</a:t>
            </a:r>
          </a:p>
          <a:p>
            <a:endParaRPr lang="ru-RU" dirty="0" smtClean="0"/>
          </a:p>
          <a:p>
            <a:r>
              <a:rPr lang="ru-RU" dirty="0" smtClean="0"/>
              <a:t>Если административное </a:t>
            </a:r>
            <a:r>
              <a:rPr lang="ru-RU" dirty="0" smtClean="0"/>
              <a:t>расследование </a:t>
            </a:r>
            <a:r>
              <a:rPr lang="ru-RU" dirty="0" smtClean="0"/>
              <a:t>не осуществлялось, а производились действия в соответствии с нормами Уголовно-процессуального кодекса Российской Федерации в рамках досудебного производства по уголовному делу, дела об административных правонарушениях, предусмотренных </a:t>
            </a:r>
            <a:r>
              <a:rPr lang="ru-RU" u="sng" dirty="0" smtClean="0">
                <a:hlinkClick r:id="rId5"/>
              </a:rPr>
              <a:t>ст. 6.1.1 и </a:t>
            </a:r>
            <a:r>
              <a:rPr lang="ru-RU" u="sng" dirty="0" smtClean="0">
                <a:hlinkClick r:id="rId6"/>
              </a:rPr>
              <a:t>7.27 </a:t>
            </a:r>
            <a:r>
              <a:rPr lang="ru-RU" u="sng" dirty="0" err="1" smtClean="0">
                <a:hlinkClick r:id="rId6"/>
              </a:rPr>
              <a:t>КоАП</a:t>
            </a:r>
            <a:r>
              <a:rPr lang="ru-RU" dirty="0" smtClean="0"/>
              <a:t> РФ, рассматриваются мировыми судьями</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04664"/>
            <a:ext cx="8229600" cy="5721499"/>
          </a:xfrm>
        </p:spPr>
        <p:txBody>
          <a:bodyPr>
            <a:normAutofit fontScale="85000" lnSpcReduction="10000"/>
          </a:bodyPr>
          <a:lstStyle/>
          <a:p>
            <a:pPr>
              <a:buNone/>
            </a:pPr>
            <a:r>
              <a:rPr lang="ru-RU" sz="1800" b="1" dirty="0"/>
              <a:t>Статья 5.61. Оскорбление</a:t>
            </a:r>
          </a:p>
          <a:p>
            <a:pPr>
              <a:buNone/>
            </a:pPr>
            <a:endParaRPr lang="ru-RU" sz="1800" dirty="0"/>
          </a:p>
          <a:p>
            <a:pPr>
              <a:buNone/>
            </a:pPr>
            <a:r>
              <a:rPr lang="ru-RU" sz="1800" dirty="0"/>
              <a:t>1. Оскорбление, то есть унижение чести и достоинства другого лица, выраженное в неприличной форме, -</a:t>
            </a:r>
          </a:p>
          <a:p>
            <a:pPr>
              <a:buNone/>
            </a:pPr>
            <a:r>
              <a:rPr lang="ru-RU" sz="1800" dirty="0"/>
              <a:t>влечет наложение административного штрафа на граждан в размере от одной тысячи до трех тысяч рублей; на должностных лиц - от десяти тысяч до тридцати тысяч рублей; на юридических лиц - от пятидесяти тысяч до ста тысяч рублей.</a:t>
            </a:r>
          </a:p>
          <a:p>
            <a:pPr>
              <a:buNone/>
            </a:pPr>
            <a:r>
              <a:rPr lang="ru-RU" sz="1800" dirty="0"/>
              <a:t>2. Оскорбление, содержащееся в публичном выступлении, публично демонстрирующемся произведении или средствах массовой информации, -</a:t>
            </a:r>
          </a:p>
          <a:p>
            <a:pPr>
              <a:buNone/>
            </a:pPr>
            <a:r>
              <a:rPr lang="ru-RU" sz="1800" dirty="0"/>
              <a:t>влечет наложение административного штрафа на граждан в размере от трех тысяч до пяти тысяч рублей; на должностных лиц - от тридцати тысяч до пятидесяти тысяч рублей; на юридических лиц - от ста тысяч до пятисот тысяч рублей.</a:t>
            </a:r>
          </a:p>
          <a:p>
            <a:pPr>
              <a:buNone/>
            </a:pPr>
            <a:r>
              <a:rPr lang="ru-RU" sz="1800" dirty="0"/>
              <a:t>3. Непринятие мер к недопущению оскорбления в публично демонстрирующемся произведении или средствах массовой информации -</a:t>
            </a:r>
          </a:p>
          <a:p>
            <a:pPr>
              <a:buNone/>
            </a:pPr>
            <a:r>
              <a:rPr lang="ru-RU" sz="1800" dirty="0"/>
              <a:t>влечет наложение административного штрафа на должностных лиц в размере от десяти тысяч до тридцати тысяч рублей; на юридических лиц - от тридцати тысяч до пятидесяти тысяч рублей</a:t>
            </a:r>
            <a:r>
              <a:rPr lang="ru-RU" sz="1800" dirty="0" smtClean="0"/>
              <a:t>.</a:t>
            </a:r>
          </a:p>
          <a:p>
            <a:pPr>
              <a:buNone/>
            </a:pPr>
            <a:r>
              <a:rPr lang="ru-RU" sz="1800" dirty="0" smtClean="0"/>
              <a:t>------------------------------------------------------------------------------------------------------------------------- </a:t>
            </a:r>
            <a:r>
              <a:rPr lang="ru-RU" sz="1800" dirty="0"/>
              <a:t> </a:t>
            </a:r>
            <a:r>
              <a:rPr lang="ru-RU" sz="1800" dirty="0" smtClean="0"/>
              <a:t>Возбуждает дело прокурор ( </a:t>
            </a:r>
            <a:r>
              <a:rPr lang="ru-RU" sz="1800" dirty="0"/>
              <a:t>ст. 28.4 </a:t>
            </a:r>
            <a:r>
              <a:rPr lang="ru-RU" sz="1800" dirty="0" err="1"/>
              <a:t>КоАП</a:t>
            </a:r>
            <a:r>
              <a:rPr lang="ru-RU" sz="1800" dirty="0"/>
              <a:t> </a:t>
            </a:r>
            <a:r>
              <a:rPr lang="ru-RU" sz="1800" dirty="0" smtClean="0"/>
              <a:t>РФ) (Выносит постановление, а не составляет протокол об административном правонарушении)</a:t>
            </a:r>
          </a:p>
          <a:p>
            <a:pPr>
              <a:buNone/>
            </a:pPr>
            <a:r>
              <a:rPr lang="ru-RU" sz="1800" dirty="0" smtClean="0"/>
              <a:t>- рассматривается  мировыми судьями </a:t>
            </a:r>
            <a:r>
              <a:rPr lang="ru-RU" sz="1800" dirty="0"/>
              <a:t>(ч. 1 ст. 23.1 </a:t>
            </a:r>
            <a:r>
              <a:rPr lang="ru-RU" sz="1800" dirty="0" err="1"/>
              <a:t>КоАП</a:t>
            </a:r>
            <a:r>
              <a:rPr lang="ru-RU" sz="1800" dirty="0"/>
              <a:t> РФ).</a:t>
            </a:r>
            <a:endParaRPr lang="ru-RU" sz="1800" dirty="0">
              <a:hlinkClick r:id="rId2"/>
            </a:endParaRPr>
          </a:p>
          <a:p>
            <a:pPr>
              <a:buNone/>
            </a:pPr>
            <a:endParaRPr lang="ru-RU" sz="1800" dirty="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32656"/>
            <a:ext cx="8229600" cy="5793507"/>
          </a:xfrm>
        </p:spPr>
        <p:txBody>
          <a:bodyPr>
            <a:normAutofit fontScale="70000" lnSpcReduction="20000"/>
          </a:bodyPr>
          <a:lstStyle/>
          <a:p>
            <a:pPr>
              <a:buNone/>
            </a:pPr>
            <a:r>
              <a:rPr lang="ru-RU" b="1" dirty="0"/>
              <a:t>Статья 4.7. Возмещение имущественного ущерба и морального вреда, причиненных административным правонарушением</a:t>
            </a:r>
          </a:p>
          <a:p>
            <a:pPr>
              <a:buNone/>
            </a:pPr>
            <a:endParaRPr lang="ru-RU" dirty="0"/>
          </a:p>
          <a:p>
            <a:pPr>
              <a:buNone/>
            </a:pPr>
            <a:r>
              <a:rPr lang="ru-RU" dirty="0"/>
              <a:t>1. Судья, рассматривая дело об административном правонарушении, вправе при отсутствии спора о возмещении имущественного ущерба одновременно с назначением административного наказания решить вопрос о возмещении имущественного ущерба.</a:t>
            </a:r>
          </a:p>
          <a:p>
            <a:pPr>
              <a:buNone/>
            </a:pPr>
            <a:r>
              <a:rPr lang="ru-RU" dirty="0"/>
              <a:t>Споры о возмещении имущественного ущерба разрешаются судом в </a:t>
            </a:r>
            <a:r>
              <a:rPr lang="ru-RU" dirty="0">
                <a:hlinkClick r:id="rId2"/>
              </a:rPr>
              <a:t>порядке гражданского судопроизводства.</a:t>
            </a:r>
          </a:p>
          <a:p>
            <a:pPr>
              <a:buNone/>
            </a:pPr>
            <a:r>
              <a:rPr lang="ru-RU" dirty="0"/>
              <a:t>2. По делу об административном правонарушении, рассматриваемому иными уполномоченными органом или должностным лицом, спор о возмещении имущественного ущерба разрешается судом в порядке гражданского судопроизводства.</a:t>
            </a:r>
          </a:p>
          <a:p>
            <a:pPr>
              <a:buNone/>
            </a:pPr>
            <a:r>
              <a:rPr lang="ru-RU" dirty="0"/>
              <a:t>3. Споры о возмещении морального вреда, причиненного административным правонарушением, рассматриваются судом в порядке гражданского судопроизводства</a:t>
            </a:r>
            <a:r>
              <a:rPr lang="ru-RU" dirty="0" smtClean="0"/>
              <a:t>.</a:t>
            </a:r>
          </a:p>
          <a:p>
            <a:pPr>
              <a:buNone/>
            </a:pPr>
            <a:r>
              <a:rPr lang="ru-RU" dirty="0" smtClean="0"/>
              <a:t>-----------------------------------------------------------------------------------------</a:t>
            </a:r>
          </a:p>
          <a:p>
            <a:pPr>
              <a:buNone/>
            </a:pPr>
            <a:r>
              <a:rPr lang="ru-RU" dirty="0"/>
              <a:t> </a:t>
            </a:r>
            <a:r>
              <a:rPr lang="ru-RU" dirty="0">
                <a:hlinkClick r:id="rId3"/>
              </a:rPr>
              <a:t>ч. 2 ст. 29.10 </a:t>
            </a:r>
            <a:r>
              <a:rPr lang="ru-RU" dirty="0" err="1">
                <a:hlinkClick r:id="rId3"/>
              </a:rPr>
              <a:t>КоАП</a:t>
            </a:r>
            <a:r>
              <a:rPr lang="ru-RU" dirty="0">
                <a:hlinkClick r:id="rId3"/>
              </a:rPr>
              <a:t> РФ </a:t>
            </a:r>
            <a:endParaRPr lang="ru-RU" dirty="0" smtClean="0">
              <a:hlinkClick r:id="rId3"/>
            </a:endParaRPr>
          </a:p>
          <a:p>
            <a:pPr>
              <a:buNone/>
            </a:pPr>
            <a:r>
              <a:rPr lang="ru-RU" dirty="0" smtClean="0">
                <a:hlinkClick r:id="rId3"/>
              </a:rPr>
              <a:t>если </a:t>
            </a:r>
            <a:r>
              <a:rPr lang="ru-RU" dirty="0">
                <a:hlinkClick r:id="rId3"/>
              </a:rPr>
              <a:t>при решении вопроса о назначении судьей административного наказания за административное правонарушение одновременно решается вопрос о возмещении ущерба, то в постановлении по делу об административном правонарушении указываются размер ущерба, подлежащего возмещению, а также сроки и порядок его возмещения.</a:t>
            </a:r>
          </a:p>
          <a:p>
            <a:pPr>
              <a:buNone/>
            </a:pP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Статья 116.1. Нанесение побоев лицом, подвергнутым административному наказанию</a:t>
            </a:r>
            <a:endParaRPr lang="ru-RU" dirty="0"/>
          </a:p>
        </p:txBody>
      </p:sp>
      <p:sp>
        <p:nvSpPr>
          <p:cNvPr id="3" name="Содержимое 2"/>
          <p:cNvSpPr>
            <a:spLocks noGrp="1"/>
          </p:cNvSpPr>
          <p:nvPr>
            <p:ph sz="quarter" idx="1"/>
          </p:nvPr>
        </p:nvSpPr>
        <p:spPr/>
        <p:txBody>
          <a:bodyPr>
            <a:normAutofit fontScale="70000" lnSpcReduction="20000"/>
          </a:bodyPr>
          <a:lstStyle/>
          <a:p>
            <a:r>
              <a:rPr lang="ru-RU" dirty="0" smtClean="0"/>
              <a:t>Нанесение побоев или совершение иных насильственных действий, причинивших физическую боль, но не повлекших последствий, указанных в </a:t>
            </a:r>
            <a:r>
              <a:rPr lang="ru-RU" dirty="0" smtClean="0">
                <a:hlinkClick r:id="rId2"/>
              </a:rPr>
              <a:t>статье 115</a:t>
            </a:r>
            <a:r>
              <a:rPr lang="ru-RU" dirty="0" smtClean="0"/>
              <a:t> настоящего Кодекса, и не содержащих признаков состава преступления, предусмотренного </a:t>
            </a:r>
            <a:r>
              <a:rPr lang="ru-RU" dirty="0" smtClean="0">
                <a:hlinkClick r:id="rId3"/>
              </a:rPr>
              <a:t>статьей 116</a:t>
            </a:r>
            <a:r>
              <a:rPr lang="ru-RU" dirty="0" smtClean="0"/>
              <a:t> настоящего Кодекса, лицом, подвергнутым </a:t>
            </a:r>
            <a:r>
              <a:rPr lang="ru-RU" dirty="0" smtClean="0">
                <a:hlinkClick r:id="rId4"/>
              </a:rPr>
              <a:t>административному наказанию</a:t>
            </a:r>
            <a:r>
              <a:rPr lang="ru-RU" dirty="0" smtClean="0"/>
              <a:t> за аналогичное деяние, -</a:t>
            </a:r>
          </a:p>
          <a:p>
            <a:pPr>
              <a:buNone/>
            </a:pPr>
            <a:r>
              <a:rPr lang="ru-RU" dirty="0" smtClean="0"/>
              <a:t>	наказываются 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двухсот сорока часов, либо исправительными работами на срок до шести месяцев, либо арестом на срок до трех месяцев.</a:t>
            </a:r>
          </a:p>
          <a:p>
            <a:pPr>
              <a:buNone/>
            </a:pPr>
            <a:endParaRPr lang="ru-RU" dirty="0" smtClean="0"/>
          </a:p>
          <a:p>
            <a:pPr>
              <a:buNone/>
            </a:pPr>
            <a:endParaRPr lang="ru-RU" dirty="0" smtClean="0"/>
          </a:p>
          <a:p>
            <a:pPr marL="273050" indent="-3175">
              <a:buNone/>
            </a:pPr>
            <a:r>
              <a:rPr lang="ru-RU" dirty="0" smtClean="0"/>
              <a:t>По правилам </a:t>
            </a:r>
            <a:r>
              <a:rPr lang="ru-RU" dirty="0" smtClean="0">
                <a:hlinkClick r:id="rId5"/>
              </a:rPr>
              <a:t>ст. 4.6</a:t>
            </a:r>
            <a:r>
              <a:rPr lang="ru-RU" dirty="0" smtClean="0"/>
              <a:t> </a:t>
            </a:r>
            <a:r>
              <a:rPr lang="ru-RU" dirty="0" err="1" smtClean="0"/>
              <a:t>КоАП</a:t>
            </a:r>
            <a:r>
              <a:rPr lang="ru-RU" dirty="0" smtClean="0"/>
              <a:t> РФ лицо, которому назначено административное наказание за совершение административного правонарушения, считается подвергнутым данному наказанию со дня вступления в законную силу постановления о назначении административного наказания до истечения одного года со дня окончания исполнения данного постановления.</a:t>
            </a:r>
          </a:p>
          <a:p>
            <a:pPr>
              <a:buNone/>
            </a:pPr>
            <a:endParaRPr lang="ru-RU" dirty="0" smtClean="0"/>
          </a:p>
          <a:p>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576064"/>
          </a:xfrm>
        </p:spPr>
        <p:txBody>
          <a:bodyPr>
            <a:normAutofit/>
          </a:bodyPr>
          <a:lstStyle/>
          <a:p>
            <a:r>
              <a:rPr lang="ru-RU" dirty="0" smtClean="0"/>
              <a:t>УПК РФ</a:t>
            </a:r>
            <a:endParaRPr lang="ru-RU" dirty="0"/>
          </a:p>
        </p:txBody>
      </p:sp>
      <p:sp>
        <p:nvSpPr>
          <p:cNvPr id="3" name="Содержимое 2"/>
          <p:cNvSpPr>
            <a:spLocks noGrp="1"/>
          </p:cNvSpPr>
          <p:nvPr>
            <p:ph sz="quarter" idx="1"/>
          </p:nvPr>
        </p:nvSpPr>
        <p:spPr>
          <a:xfrm>
            <a:off x="323528" y="548680"/>
            <a:ext cx="8229600" cy="6048672"/>
          </a:xfrm>
        </p:spPr>
        <p:txBody>
          <a:bodyPr>
            <a:noAutofit/>
          </a:bodyPr>
          <a:lstStyle/>
          <a:p>
            <a:pPr>
              <a:buNone/>
            </a:pPr>
            <a:r>
              <a:rPr lang="ru-RU" sz="1200" b="1" dirty="0" smtClean="0"/>
              <a:t>ч.1 ст.97. Основания для избрания меры пресечения</a:t>
            </a:r>
          </a:p>
          <a:p>
            <a:pPr marL="1588" indent="-1588">
              <a:buNone/>
            </a:pPr>
            <a:r>
              <a:rPr lang="ru-RU" sz="1200" dirty="0" smtClean="0"/>
              <a:t>Дознаватель, следователь, а также суд в пределах предоставленных им полномочий вправе избрать обвиняемому, подозреваемому одну из мер пресечения, предусмотренных настоящим Кодексом, при наличии достаточных оснований полагать, что обвиняемый, подозреваемый:</a:t>
            </a:r>
          </a:p>
          <a:p>
            <a:pPr>
              <a:buNone/>
            </a:pPr>
            <a:r>
              <a:rPr lang="ru-RU" sz="1200" dirty="0" smtClean="0"/>
              <a:t>1) скроется от дознания, предварительного следствия или суда;</a:t>
            </a:r>
          </a:p>
          <a:p>
            <a:pPr>
              <a:buNone/>
            </a:pPr>
            <a:r>
              <a:rPr lang="ru-RU" sz="1200" dirty="0" smtClean="0"/>
              <a:t>2) может продолжать заниматься преступной деятельностью;</a:t>
            </a:r>
          </a:p>
          <a:p>
            <a:pPr>
              <a:buNone/>
            </a:pPr>
            <a:r>
              <a:rPr lang="ru-RU" sz="1200" dirty="0" smtClean="0"/>
              <a:t>3) может угрожать свидетелю, иным участникам уголовного судопроизводства, уничтожить доказательства либо иным путем воспрепятствовать производству по уголовному делу.</a:t>
            </a:r>
          </a:p>
          <a:p>
            <a:pPr>
              <a:buNone/>
              <a:tabLst>
                <a:tab pos="539750" algn="l"/>
              </a:tabLst>
            </a:pPr>
            <a:endParaRPr lang="ru-RU" sz="1200" dirty="0" smtClean="0"/>
          </a:p>
          <a:p>
            <a:pPr marL="0" indent="0">
              <a:buNone/>
              <a:tabLst>
                <a:tab pos="539750" algn="l"/>
              </a:tabLst>
            </a:pPr>
            <a:r>
              <a:rPr lang="ru-RU" sz="1200" b="1" dirty="0" smtClean="0"/>
              <a:t>Статья 102. Подписка о невыезде и надлежащем поведении</a:t>
            </a:r>
          </a:p>
          <a:p>
            <a:pPr marL="0" indent="0">
              <a:buNone/>
              <a:tabLst>
                <a:tab pos="539750" algn="l"/>
              </a:tabLst>
            </a:pPr>
            <a:r>
              <a:rPr lang="ru-RU" sz="1200" dirty="0" smtClean="0"/>
              <a:t>Подписка о невыезде и надлежащем поведении состоит в письменном обязательстве подозреваемого или обвиняемого:</a:t>
            </a:r>
          </a:p>
          <a:p>
            <a:pPr marL="0" indent="0">
              <a:buAutoNum type="arabicParenR"/>
              <a:tabLst>
                <a:tab pos="539750" algn="l"/>
              </a:tabLst>
            </a:pPr>
            <a:r>
              <a:rPr lang="ru-RU" sz="1200" dirty="0" smtClean="0"/>
              <a:t>не покидать постоянное или временное место жительства без разрешения дознавателя, следователя или суда;</a:t>
            </a:r>
          </a:p>
          <a:p>
            <a:pPr marL="0" indent="0">
              <a:buNone/>
              <a:tabLst>
                <a:tab pos="539750" algn="l"/>
              </a:tabLst>
            </a:pPr>
            <a:r>
              <a:rPr lang="ru-RU" sz="1200" dirty="0" smtClean="0"/>
              <a:t>2) в назначенный срок являться по вызовам дознавателя, следователя и в суд;</a:t>
            </a:r>
          </a:p>
          <a:p>
            <a:pPr marL="0" indent="0">
              <a:buNone/>
              <a:tabLst>
                <a:tab pos="539750" algn="l"/>
              </a:tabLst>
            </a:pPr>
            <a:r>
              <a:rPr lang="ru-RU" sz="1200" dirty="0" smtClean="0"/>
              <a:t>3) иным путем не препятствовать производству по уголовному делу.</a:t>
            </a:r>
          </a:p>
          <a:p>
            <a:pPr>
              <a:buNone/>
              <a:tabLst>
                <a:tab pos="539750" algn="l"/>
              </a:tabLst>
            </a:pPr>
            <a:endParaRPr lang="ru-RU" sz="1200" dirty="0" smtClean="0"/>
          </a:p>
          <a:p>
            <a:pPr>
              <a:buNone/>
              <a:tabLst>
                <a:tab pos="539750" algn="l"/>
              </a:tabLst>
            </a:pPr>
            <a:r>
              <a:rPr lang="ru-RU" sz="1200" b="1" dirty="0" smtClean="0"/>
              <a:t>Статья 108. Заключение под стражу</a:t>
            </a:r>
          </a:p>
          <a:p>
            <a:pPr marL="1588" indent="14288">
              <a:buAutoNum type="arabicPeriod"/>
              <a:tabLst>
                <a:tab pos="449263" algn="l"/>
              </a:tabLst>
            </a:pPr>
            <a:r>
              <a:rPr lang="ru-RU" sz="1200" dirty="0" smtClean="0"/>
              <a:t>…. В исключительных случаях эта мера пресечения может быть избрана в отношении подозреваемого или обвиняемого в совершении преступления, за которое предусмотрено наказание в виде лишения свободы на срок до трех лет, при наличии одного из следующих обстоятельств:</a:t>
            </a:r>
          </a:p>
          <a:p>
            <a:pPr marL="1588" indent="14288">
              <a:buAutoNum type="arabicPeriod"/>
              <a:tabLst>
                <a:tab pos="449263" algn="l"/>
              </a:tabLst>
            </a:pPr>
            <a:r>
              <a:rPr lang="ru-RU" sz="1200" dirty="0" smtClean="0"/>
              <a:t>1) подозреваемый или обвиняемый не имеет постоянного места жительства на территории Российской Федерации;</a:t>
            </a:r>
          </a:p>
          <a:p>
            <a:pPr marL="1588" indent="14288">
              <a:buNone/>
              <a:tabLst>
                <a:tab pos="449263" algn="l"/>
              </a:tabLst>
            </a:pPr>
            <a:r>
              <a:rPr lang="ru-RU" sz="1200" dirty="0" smtClean="0"/>
              <a:t>2) его личность не установлена;</a:t>
            </a:r>
          </a:p>
          <a:p>
            <a:pPr marL="1588" indent="14288">
              <a:buNone/>
              <a:tabLst>
                <a:tab pos="449263" algn="l"/>
              </a:tabLst>
            </a:pPr>
            <a:r>
              <a:rPr lang="ru-RU" sz="1200" dirty="0" smtClean="0"/>
              <a:t>3) им нарушена ранее избранная мера пресечения;</a:t>
            </a:r>
          </a:p>
          <a:p>
            <a:pPr marL="1588" indent="14288">
              <a:buNone/>
              <a:tabLst>
                <a:tab pos="449263" algn="l"/>
              </a:tabLst>
            </a:pPr>
            <a:r>
              <a:rPr lang="ru-RU" sz="1200" dirty="0" smtClean="0"/>
              <a:t>4) он скрылся от органов предварительного расследования или от суда.</a:t>
            </a:r>
          </a:p>
          <a:p>
            <a:pPr marL="1588" indent="14288">
              <a:buNone/>
              <a:tabLst>
                <a:tab pos="449263" algn="l"/>
              </a:tabLst>
            </a:pPr>
            <a:endParaRPr lang="ru-RU"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91264" cy="436910"/>
          </a:xfrm>
        </p:spPr>
        <p:txBody>
          <a:bodyPr>
            <a:normAutofit/>
          </a:bodyPr>
          <a:lstStyle/>
          <a:p>
            <a:r>
              <a:rPr lang="ru-RU" sz="2000" b="1" dirty="0" smtClean="0"/>
              <a:t>Статья 105.1. Запрет определенных действий</a:t>
            </a:r>
            <a:endParaRPr lang="ru-RU" sz="2000" b="1" dirty="0"/>
          </a:p>
        </p:txBody>
      </p:sp>
      <p:sp>
        <p:nvSpPr>
          <p:cNvPr id="3" name="Содержимое 2"/>
          <p:cNvSpPr>
            <a:spLocks noGrp="1"/>
          </p:cNvSpPr>
          <p:nvPr>
            <p:ph sz="quarter" idx="1"/>
          </p:nvPr>
        </p:nvSpPr>
        <p:spPr>
          <a:xfrm>
            <a:off x="467544" y="692696"/>
            <a:ext cx="7467600" cy="5904656"/>
          </a:xfrm>
        </p:spPr>
        <p:txBody>
          <a:bodyPr>
            <a:normAutofit fontScale="62500" lnSpcReduction="20000"/>
          </a:bodyPr>
          <a:lstStyle/>
          <a:p>
            <a:r>
              <a:rPr lang="ru-RU" sz="2900" dirty="0" smtClean="0"/>
              <a:t>1) </a:t>
            </a:r>
            <a:r>
              <a:rPr lang="ru-RU" sz="2900" dirty="0" smtClean="0">
                <a:hlinkClick r:id="rId2"/>
              </a:rPr>
              <a:t>выходить</a:t>
            </a:r>
            <a:r>
              <a:rPr lang="ru-RU" sz="2900" dirty="0" smtClean="0"/>
              <a:t> в определенные периоды времени за пределы жилого помещения, в котором он проживает в качестве собственника, нанимателя либо на иных законных основаниях;</a:t>
            </a:r>
          </a:p>
          <a:p>
            <a:r>
              <a:rPr lang="ru-RU" sz="2900" dirty="0" smtClean="0"/>
              <a:t>2) находиться в определенных местах, а также ближе установленного расстояния до определенных объектов, посещать определенные мероприятия и участвовать в них;</a:t>
            </a:r>
          </a:p>
          <a:p>
            <a:r>
              <a:rPr lang="ru-RU" sz="2900" dirty="0" smtClean="0"/>
              <a:t>3) общаться с определенными </a:t>
            </a:r>
            <a:r>
              <a:rPr lang="ru-RU" sz="2900" dirty="0" smtClean="0">
                <a:hlinkClick r:id="rId2"/>
              </a:rPr>
              <a:t>лицами</a:t>
            </a:r>
            <a:r>
              <a:rPr lang="ru-RU" sz="2900" dirty="0" smtClean="0"/>
              <a:t>;</a:t>
            </a:r>
          </a:p>
          <a:p>
            <a:r>
              <a:rPr lang="ru-RU" sz="2900" dirty="0" smtClean="0"/>
              <a:t>4) отправлять и получать почтово-телеграфные отправления;</a:t>
            </a:r>
          </a:p>
          <a:p>
            <a:r>
              <a:rPr lang="ru-RU" sz="2900" dirty="0" smtClean="0"/>
              <a:t>5) использовать средства связи и информационно-телекоммуникационную сеть "Интернет";</a:t>
            </a:r>
          </a:p>
          <a:p>
            <a:r>
              <a:rPr lang="ru-RU" sz="2900" dirty="0" smtClean="0"/>
              <a:t>6) управлять автомобилем или иным транспортным средством, если совершенное преступление связано с нарушением правил дорожного движения и эксплуатации транспортных средств.</a:t>
            </a:r>
          </a:p>
          <a:p>
            <a:endParaRPr lang="ru-RU" sz="2900" dirty="0" smtClean="0"/>
          </a:p>
          <a:p>
            <a:r>
              <a:rPr lang="ru-RU" sz="2900" dirty="0" smtClean="0"/>
              <a:t>Запрет определенных действий в качестве меры пресечения применяется в порядке, установленном </a:t>
            </a:r>
            <a:r>
              <a:rPr lang="ru-RU" sz="2900" u="sng" dirty="0" smtClean="0">
                <a:hlinkClick r:id="rId3"/>
              </a:rPr>
              <a:t>статьей 108</a:t>
            </a:r>
            <a:r>
              <a:rPr lang="ru-RU" sz="2900" dirty="0" smtClean="0"/>
              <a:t> настоящего Кодекса (за исключением требований, связанных с видом и размером наказания, квалификацией преступления, возрастом подозреваемого или обвиняемого), и с учетом особенностей, определенных настоящей статьей</a:t>
            </a:r>
          </a:p>
          <a:p>
            <a:endParaRPr lang="ru-RU" dirty="0" smtClean="0"/>
          </a:p>
          <a:p>
            <a:endParaRPr lang="ru-RU" dirty="0" smtClean="0"/>
          </a:p>
          <a:p>
            <a:endParaRPr lang="ru-RU"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229600" cy="1143000"/>
          </a:xfrm>
        </p:spPr>
        <p:txBody>
          <a:bodyPr>
            <a:normAutofit/>
          </a:bodyPr>
          <a:lstStyle/>
          <a:p>
            <a:r>
              <a:rPr lang="ru-RU" sz="2200" b="1" dirty="0" smtClean="0"/>
              <a:t>Часть 3 статьи 11 УПК РФ</a:t>
            </a:r>
            <a:br>
              <a:rPr lang="ru-RU" sz="2200" b="1" dirty="0" smtClean="0"/>
            </a:br>
            <a:r>
              <a:rPr lang="ru-RU" sz="2200" b="1" dirty="0" smtClean="0"/>
              <a:t> Охрана прав и свобод человека и гражданина в уголовном судопроизводстве</a:t>
            </a:r>
            <a:endParaRPr lang="ru-RU" b="1" dirty="0"/>
          </a:p>
        </p:txBody>
      </p:sp>
      <p:sp>
        <p:nvSpPr>
          <p:cNvPr id="3" name="Содержимое 2"/>
          <p:cNvSpPr>
            <a:spLocks noGrp="1"/>
          </p:cNvSpPr>
          <p:nvPr>
            <p:ph sz="quarter" idx="1"/>
          </p:nvPr>
        </p:nvSpPr>
        <p:spPr/>
        <p:txBody>
          <a:bodyPr>
            <a:normAutofit fontScale="40000" lnSpcReduction="20000"/>
          </a:bodyPr>
          <a:lstStyle/>
          <a:p>
            <a:pPr marL="0" indent="0">
              <a:buNone/>
            </a:pPr>
            <a:r>
              <a:rPr lang="ru-RU" sz="3400" dirty="0" smtClean="0"/>
              <a:t>При наличии достаточных данных о том, что потерпевшему, свидетелю или иным участникам уголовного судопроизводства, а также их близким родственникам, родственникам или близким лицам угрожают убийством, применением насилия, уничтожением или повреждением их имущества либо иными опасными противоправными деяниями, суд, прокурор, руководитель следственного органа, следователь, орган дознания, начальник органа дознания, начальник подразделения дознания и дознаватель принимают в пределах своей компетенции в отношении указанных лиц меры безопасности, предусмотренные статьями 166 частью девятой, 186 частью второй, 193 частью восьмой, 241 пунктом 4 части второй и 278 частью пятой настоящего Кодекса, а также иные меры безопасности, предусмотренные законодательством Российской Федерации.</a:t>
            </a:r>
          </a:p>
          <a:p>
            <a:pPr>
              <a:buNone/>
            </a:pPr>
            <a:r>
              <a:rPr lang="ru-RU" sz="3400" dirty="0" smtClean="0"/>
              <a:t> </a:t>
            </a:r>
          </a:p>
          <a:p>
            <a:r>
              <a:rPr lang="ru-RU" sz="3400" dirty="0" smtClean="0"/>
              <a:t>Ч.9 ст.166 УПК РФ – засекречивание данных о личности потерпевшего, свидетеля и др.</a:t>
            </a:r>
          </a:p>
          <a:p>
            <a:r>
              <a:rPr lang="ru-RU" sz="3400" dirty="0" smtClean="0"/>
              <a:t>Ч.2 ст.186 УПК РФ – контроль и запись телефонных переговоров на основании письменного заявления потерпевшего без судебного решения при наличии  угрозы совершения насилия, вымогательства и других преступных действий в отношении потерпевшего и др. лиц</a:t>
            </a:r>
          </a:p>
          <a:p>
            <a:r>
              <a:rPr lang="ru-RU" sz="3400" dirty="0" smtClean="0"/>
              <a:t>Ч.8 ст.193 УПК РФ – опознание в условиях исключающих визуальное наблюдение.</a:t>
            </a:r>
          </a:p>
          <a:p>
            <a:r>
              <a:rPr lang="ru-RU" sz="3400" dirty="0" smtClean="0"/>
              <a:t>П.4 ч.2 ст.241 УПК РФ – закрытое судебное разбирательство в связи с интересами обеспечения безопасности участников судопроизводства</a:t>
            </a:r>
          </a:p>
          <a:p>
            <a:r>
              <a:rPr lang="ru-RU" sz="3400" dirty="0" smtClean="0"/>
              <a:t>Ч.5 ст.278 УПК РФ – судебный допрос свидетеля без оглашения его подлинных данных о личности.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124744"/>
            <a:ext cx="8208912" cy="5632311"/>
          </a:xfrm>
          <a:prstGeom prst="rect">
            <a:avLst/>
          </a:prstGeom>
        </p:spPr>
        <p:txBody>
          <a:bodyPr wrap="square">
            <a:spAutoFit/>
          </a:bodyPr>
          <a:lstStyle/>
          <a:p>
            <a:r>
              <a:rPr lang="ru-RU" sz="1400" b="1" dirty="0" smtClean="0"/>
              <a:t>Лица подлежащие защите: </a:t>
            </a:r>
            <a:r>
              <a:rPr lang="ru-RU" sz="1400" dirty="0" smtClean="0"/>
              <a:t>потерпевший (представители), свидетель, частный обвинитель, подозреваемый (обвиняемый, подсудимый, защитники), эксперт, специалист, переводчик, понятой, психолог, педагог, гражданские истцы и ответчики (представители).</a:t>
            </a:r>
          </a:p>
          <a:p>
            <a:r>
              <a:rPr lang="ru-RU" sz="1400" b="1" dirty="0" smtClean="0"/>
              <a:t>ДО возбуждения УД: </a:t>
            </a:r>
            <a:r>
              <a:rPr lang="ru-RU" sz="1400" dirty="0" smtClean="0"/>
              <a:t>заявители, очевидцы или жертвы преступления либо иные лиц, способствующих предупреждению или раскрытию преступления</a:t>
            </a:r>
          </a:p>
          <a:p>
            <a:endParaRPr lang="ru-RU" sz="1400" dirty="0" smtClean="0"/>
          </a:p>
          <a:p>
            <a:r>
              <a:rPr lang="ru-RU" sz="1400" b="1" dirty="0" smtClean="0"/>
              <a:t>Основания:</a:t>
            </a:r>
            <a:r>
              <a:rPr lang="ru-RU" sz="1400" dirty="0" smtClean="0"/>
              <a:t> данные о наличии реальной угрозы безопасности защищаемого лица, уничтожения или повреждения его имущества в связи с участием в уголовном судопроизводстве, установленные органом, принимающим решение об осуществлении государственной защиты.</a:t>
            </a:r>
          </a:p>
          <a:p>
            <a:endParaRPr lang="ru-RU" sz="1400" dirty="0" smtClean="0"/>
          </a:p>
          <a:p>
            <a:r>
              <a:rPr lang="ru-RU" sz="1400" b="1" dirty="0" smtClean="0"/>
              <a:t>Виды мер безопасности:</a:t>
            </a:r>
          </a:p>
          <a:p>
            <a:r>
              <a:rPr lang="ru-RU" sz="1400" dirty="0" smtClean="0"/>
              <a:t>1) личная охрана, охрана жилища и имущества;</a:t>
            </a:r>
          </a:p>
          <a:p>
            <a:r>
              <a:rPr lang="ru-RU" sz="1400" dirty="0" smtClean="0"/>
              <a:t>2) выдача специальных средств индивидуальной защиты, связи и оповещения об опасности;</a:t>
            </a:r>
          </a:p>
          <a:p>
            <a:r>
              <a:rPr lang="ru-RU" sz="1400" dirty="0" smtClean="0"/>
              <a:t>3) обеспечение конфиденциальности сведений о защищаемом лице;</a:t>
            </a:r>
          </a:p>
          <a:p>
            <a:r>
              <a:rPr lang="ru-RU" sz="1400" dirty="0" smtClean="0"/>
              <a:t>4) переселение на другое место жительства;</a:t>
            </a:r>
          </a:p>
          <a:p>
            <a:r>
              <a:rPr lang="ru-RU" sz="1400" dirty="0" smtClean="0"/>
              <a:t>5) замена документов;</a:t>
            </a:r>
          </a:p>
          <a:p>
            <a:r>
              <a:rPr lang="ru-RU" sz="1400" dirty="0" smtClean="0"/>
              <a:t>6) изменение внешности;</a:t>
            </a:r>
          </a:p>
          <a:p>
            <a:r>
              <a:rPr lang="ru-RU" sz="1400" dirty="0" smtClean="0"/>
              <a:t>7) изменение места работы (службы) или учебы;</a:t>
            </a:r>
          </a:p>
          <a:p>
            <a:r>
              <a:rPr lang="ru-RU" sz="1400" dirty="0" smtClean="0"/>
              <a:t>8) временное помещение в безопасное место;</a:t>
            </a:r>
          </a:p>
          <a:p>
            <a:r>
              <a:rPr lang="ru-RU" sz="1400" dirty="0" smtClean="0"/>
              <a:t>Меры 4-7 только по тяжким и особо тяжким преступлениям</a:t>
            </a:r>
          </a:p>
          <a:p>
            <a:endParaRPr lang="ru-RU" sz="1400" dirty="0" smtClean="0"/>
          </a:p>
          <a:p>
            <a:r>
              <a:rPr lang="ru-RU" sz="1400" b="1" dirty="0" smtClean="0"/>
              <a:t>Порядок: </a:t>
            </a:r>
            <a:r>
              <a:rPr lang="ru-RU" sz="1400" dirty="0" smtClean="0"/>
              <a:t>заявление в орган в производстве которого находится дело; проверка заявления 3 -30 суток, мотивированное постановление, может быть обжаловано, срок рассмотрения жалобы – 24 часа</a:t>
            </a:r>
            <a:endParaRPr lang="ru-RU" sz="1400" b="1" dirty="0" smtClean="0"/>
          </a:p>
        </p:txBody>
      </p:sp>
      <p:sp>
        <p:nvSpPr>
          <p:cNvPr id="3" name="Прямоугольник 2"/>
          <p:cNvSpPr/>
          <p:nvPr/>
        </p:nvSpPr>
        <p:spPr>
          <a:xfrm>
            <a:off x="251520" y="188640"/>
            <a:ext cx="8496944" cy="923330"/>
          </a:xfrm>
          <a:prstGeom prst="rect">
            <a:avLst/>
          </a:prstGeom>
        </p:spPr>
        <p:txBody>
          <a:bodyPr wrap="square">
            <a:spAutoFit/>
          </a:bodyPr>
          <a:lstStyle/>
          <a:p>
            <a:r>
              <a:rPr lang="ru-RU" b="1" dirty="0" smtClean="0"/>
              <a:t>Федеральный закон от 20.08.2004 </a:t>
            </a:r>
            <a:r>
              <a:rPr lang="ru-RU" b="1" dirty="0" err="1" smtClean="0"/>
              <a:t>N</a:t>
            </a:r>
            <a:r>
              <a:rPr lang="ru-RU" b="1" dirty="0" smtClean="0"/>
              <a:t> 119-ФЗ</a:t>
            </a:r>
          </a:p>
          <a:p>
            <a:r>
              <a:rPr lang="ru-RU" b="1" dirty="0" smtClean="0"/>
              <a:t>"О государственной защите потерпевших, свидетелей и иных участников уголовного судопроизводства«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211144" cy="634082"/>
          </a:xfrm>
        </p:spPr>
        <p:txBody>
          <a:bodyPr>
            <a:normAutofit/>
          </a:bodyPr>
          <a:lstStyle/>
          <a:p>
            <a:r>
              <a:rPr lang="ru-RU" sz="2000" b="1" dirty="0" smtClean="0"/>
              <a:t>Права несовершеннолетнего потерпевшего (НП)</a:t>
            </a:r>
            <a:endParaRPr lang="ru-RU" sz="2000" b="1" dirty="0"/>
          </a:p>
        </p:txBody>
      </p:sp>
      <p:sp>
        <p:nvSpPr>
          <p:cNvPr id="3" name="Содержимое 2"/>
          <p:cNvSpPr>
            <a:spLocks noGrp="1"/>
          </p:cNvSpPr>
          <p:nvPr>
            <p:ph sz="quarter" idx="1"/>
          </p:nvPr>
        </p:nvSpPr>
        <p:spPr>
          <a:xfrm>
            <a:off x="457200" y="836712"/>
            <a:ext cx="8229600" cy="5289451"/>
          </a:xfrm>
        </p:spPr>
        <p:txBody>
          <a:bodyPr>
            <a:normAutofit fontScale="77500" lnSpcReduction="20000"/>
          </a:bodyPr>
          <a:lstStyle/>
          <a:p>
            <a:r>
              <a:rPr lang="ru-RU" dirty="0" smtClean="0"/>
              <a:t>Право на адвоката по ходатайству законного представителя НП младше 16 лет, в отношении которого совершено преступление против половой неприкосновенности несовершеннолетнего (ч.2.1 ст.45 УПК РФ)</a:t>
            </a:r>
          </a:p>
          <a:p>
            <a:r>
              <a:rPr lang="ru-RU" dirty="0" smtClean="0"/>
              <a:t>законный представитель </a:t>
            </a:r>
            <a:r>
              <a:rPr lang="ru-RU" dirty="0" err="1" smtClean="0"/>
              <a:t>НПможет</a:t>
            </a:r>
            <a:r>
              <a:rPr lang="ru-RU" dirty="0" smtClean="0"/>
              <a:t> быть отстранен от участия в уголовном деле, если имеются основания полагать, что его действия наносят ущерб интересам НП. В этом случае к участию в уголовном деле допускается другой законный представитель несовершеннолетнего потерпевшего. (ч.2.2. ст.45 УПК РФ)</a:t>
            </a:r>
          </a:p>
          <a:p>
            <a:r>
              <a:rPr lang="ru-RU" dirty="0" smtClean="0"/>
              <a:t>Статья 191. Особенности проведения допроса, очной ставки, опознания и проверки показаний с участием несовершеннолетнего</a:t>
            </a:r>
          </a:p>
          <a:p>
            <a:pPr marL="541338" indent="-1588">
              <a:buFontTx/>
              <a:buChar char="-"/>
            </a:pPr>
            <a:r>
              <a:rPr lang="ru-RU" dirty="0" smtClean="0"/>
              <a:t>Сокращено время допроса в зависимости от возраста НП</a:t>
            </a:r>
          </a:p>
          <a:p>
            <a:pPr marL="541338" indent="-1588">
              <a:buFontTx/>
              <a:buChar char="-"/>
            </a:pPr>
            <a:r>
              <a:rPr lang="ru-RU" dirty="0" smtClean="0"/>
              <a:t>НП до 16 лет –обязательное участие педагога или психолога (в случае сексуальных преступлений – психолог обязателен)</a:t>
            </a:r>
          </a:p>
          <a:p>
            <a:pPr marL="541338" indent="-1588">
              <a:buFontTx/>
              <a:buChar char="-"/>
            </a:pPr>
            <a:r>
              <a:rPr lang="ru-RU" dirty="0" smtClean="0"/>
              <a:t>Законный представитель может быть отстранен </a:t>
            </a:r>
          </a:p>
          <a:p>
            <a:pPr marL="541338" indent="-1588">
              <a:buFontTx/>
              <a:buChar char="-"/>
            </a:pPr>
            <a:r>
              <a:rPr lang="ru-RU" dirty="0" smtClean="0"/>
              <a:t>Обязательно применение видео обязательно при производстве указанных следственных действий.</a:t>
            </a:r>
          </a:p>
          <a:p>
            <a:r>
              <a:rPr lang="ru-RU" dirty="0" smtClean="0"/>
              <a:t>Оглашение показаний НП и видеозаписей без допроса НП и в его </a:t>
            </a:r>
            <a:r>
              <a:rPr lang="ru-RU" dirty="0" err="1" smtClean="0"/>
              <a:t>отсутвие</a:t>
            </a:r>
            <a:r>
              <a:rPr lang="ru-RU" dirty="0" smtClean="0"/>
              <a:t> (ч.6 ст.281)</a:t>
            </a:r>
          </a:p>
          <a:p>
            <a:pPr>
              <a:buNone/>
            </a:pPr>
            <a:endParaRPr lang="ru-RU" dirty="0" smtClean="0"/>
          </a:p>
          <a:p>
            <a:endParaRPr lang="ru-RU" dirty="0" smtClean="0"/>
          </a:p>
          <a:p>
            <a:endParaRPr lang="ru-RU" dirty="0" smtClean="0"/>
          </a:p>
          <a:p>
            <a:endParaRPr lang="ru-RU"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7467600" cy="652934"/>
          </a:xfrm>
        </p:spPr>
        <p:txBody>
          <a:bodyPr/>
          <a:lstStyle/>
          <a:p>
            <a:r>
              <a:rPr lang="ru-RU" b="1" dirty="0" smtClean="0"/>
              <a:t>Доказательства</a:t>
            </a:r>
            <a:endParaRPr lang="ru-RU" b="1" dirty="0"/>
          </a:p>
        </p:txBody>
      </p:sp>
      <p:sp>
        <p:nvSpPr>
          <p:cNvPr id="3" name="Содержимое 2"/>
          <p:cNvSpPr>
            <a:spLocks noGrp="1"/>
          </p:cNvSpPr>
          <p:nvPr>
            <p:ph sz="quarter" idx="1"/>
          </p:nvPr>
        </p:nvSpPr>
        <p:spPr>
          <a:xfrm>
            <a:off x="457200" y="980728"/>
            <a:ext cx="7467600" cy="5493224"/>
          </a:xfrm>
        </p:spPr>
        <p:txBody>
          <a:bodyPr/>
          <a:lstStyle/>
          <a:p>
            <a:r>
              <a:rPr lang="ru-RU" dirty="0" smtClean="0"/>
              <a:t>Показания потерпевшего </a:t>
            </a:r>
          </a:p>
          <a:p>
            <a:r>
              <a:rPr lang="ru-RU" dirty="0" smtClean="0"/>
              <a:t>Показания свидетелей (прямых или косвенных)</a:t>
            </a:r>
          </a:p>
          <a:p>
            <a:r>
              <a:rPr lang="ru-RU" dirty="0" smtClean="0"/>
              <a:t>СМЭ (тяжесть вреда, механизм получения повреждений)</a:t>
            </a:r>
          </a:p>
          <a:p>
            <a:r>
              <a:rPr lang="ru-RU" dirty="0" smtClean="0"/>
              <a:t>Фотографии повреждений? Да или Нет???</a:t>
            </a:r>
          </a:p>
          <a:p>
            <a:r>
              <a:rPr lang="ru-RU" dirty="0" smtClean="0"/>
              <a:t>Аудио \ видео записи</a:t>
            </a:r>
          </a:p>
          <a:p>
            <a:r>
              <a:rPr lang="ru-RU" dirty="0" smtClean="0"/>
              <a:t>Заключения специалистов Кризисных центров</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t>Число потерпевших от преступлений, сопряженных с насильственными действиями, </a:t>
            </a:r>
            <a:br>
              <a:rPr lang="ru-RU" sz="2000" b="1" dirty="0" smtClean="0"/>
            </a:br>
            <a:r>
              <a:rPr lang="ru-RU" sz="2000" b="1" dirty="0" smtClean="0"/>
              <a:t>совершенных в отношении члена семьи</a:t>
            </a:r>
            <a:endParaRPr lang="ru-RU" sz="2000" dirty="0" smtClean="0"/>
          </a:p>
        </p:txBody>
      </p:sp>
      <p:graphicFrame>
        <p:nvGraphicFramePr>
          <p:cNvPr id="4" name="Таблица 3"/>
          <p:cNvGraphicFramePr>
            <a:graphicFrameLocks noGrp="1"/>
          </p:cNvGraphicFramePr>
          <p:nvPr/>
        </p:nvGraphicFramePr>
        <p:xfrm>
          <a:off x="539552" y="1844824"/>
          <a:ext cx="7776863" cy="4453452"/>
        </p:xfrm>
        <a:graphic>
          <a:graphicData uri="http://schemas.openxmlformats.org/drawingml/2006/table">
            <a:tbl>
              <a:tblPr/>
              <a:tblGrid>
                <a:gridCol w="2012023"/>
                <a:gridCol w="946834"/>
                <a:gridCol w="951766"/>
                <a:gridCol w="946834"/>
                <a:gridCol w="986286"/>
                <a:gridCol w="946834"/>
                <a:gridCol w="986286"/>
              </a:tblGrid>
              <a:tr h="338222">
                <a:tc>
                  <a:txBody>
                    <a:bodyPr/>
                    <a:lstStyle/>
                    <a:p>
                      <a:pPr algn="ctr">
                        <a:lnSpc>
                          <a:spcPct val="115000"/>
                        </a:lnSpc>
                        <a:spcAft>
                          <a:spcPts val="0"/>
                        </a:spcAft>
                      </a:pPr>
                      <a:r>
                        <a:rPr lang="ru-RU" sz="1800" b="1" dirty="0">
                          <a:latin typeface="Times New Roman"/>
                          <a:ea typeface="Times New Roman"/>
                          <a:cs typeface="Times New Roman"/>
                        </a:rPr>
                        <a:t> </a:t>
                      </a:r>
                      <a:endParaRPr lang="ru-RU"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gridSpan="2">
                  <a:txBody>
                    <a:bodyPr/>
                    <a:lstStyle/>
                    <a:p>
                      <a:pPr algn="ctr">
                        <a:lnSpc>
                          <a:spcPct val="115000"/>
                        </a:lnSpc>
                        <a:spcAft>
                          <a:spcPts val="0"/>
                        </a:spcAft>
                      </a:pPr>
                      <a:r>
                        <a:rPr lang="ru-RU" sz="1800" b="1">
                          <a:latin typeface="Times New Roman"/>
                          <a:ea typeface="Times New Roman"/>
                          <a:cs typeface="Times New Roman"/>
                        </a:rPr>
                        <a:t>2015</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hMerge="1">
                  <a:txBody>
                    <a:bodyPr/>
                    <a:lstStyle/>
                    <a:p>
                      <a:endParaRPr lang="ru-RU"/>
                    </a:p>
                  </a:txBody>
                  <a:tcPr/>
                </a:tc>
                <a:tc gridSpan="2">
                  <a:txBody>
                    <a:bodyPr/>
                    <a:lstStyle/>
                    <a:p>
                      <a:pPr algn="ctr">
                        <a:lnSpc>
                          <a:spcPct val="115000"/>
                        </a:lnSpc>
                        <a:spcAft>
                          <a:spcPts val="0"/>
                        </a:spcAft>
                      </a:pPr>
                      <a:r>
                        <a:rPr lang="ru-RU" sz="1800" b="1">
                          <a:latin typeface="Times New Roman"/>
                          <a:ea typeface="Times New Roman"/>
                          <a:cs typeface="Times New Roman"/>
                        </a:rPr>
                        <a:t>2016</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hMerge="1">
                  <a:txBody>
                    <a:bodyPr/>
                    <a:lstStyle/>
                    <a:p>
                      <a:endParaRPr lang="ru-RU"/>
                    </a:p>
                  </a:txBody>
                  <a:tcPr/>
                </a:tc>
                <a:tc gridSpan="2">
                  <a:txBody>
                    <a:bodyPr/>
                    <a:lstStyle/>
                    <a:p>
                      <a:pPr algn="ctr">
                        <a:lnSpc>
                          <a:spcPct val="115000"/>
                        </a:lnSpc>
                        <a:spcAft>
                          <a:spcPts val="0"/>
                        </a:spcAft>
                      </a:pPr>
                      <a:r>
                        <a:rPr lang="ru-RU" sz="1800" b="1" smtClean="0">
                          <a:latin typeface="Times New Roman"/>
                          <a:ea typeface="Times New Roman"/>
                          <a:cs typeface="Times New Roman"/>
                        </a:rPr>
                        <a:t>2017</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hMerge="1">
                  <a:txBody>
                    <a:bodyPr/>
                    <a:lstStyle/>
                    <a:p>
                      <a:endParaRPr lang="ru-RU"/>
                    </a:p>
                  </a:txBody>
                  <a:tcPr/>
                </a:tc>
              </a:tr>
              <a:tr h="933492">
                <a:tc>
                  <a:txBody>
                    <a:bodyPr/>
                    <a:lstStyle/>
                    <a:p>
                      <a:pPr>
                        <a:lnSpc>
                          <a:spcPct val="115000"/>
                        </a:lnSpc>
                        <a:spcAft>
                          <a:spcPts val="0"/>
                        </a:spcAft>
                      </a:pPr>
                      <a:r>
                        <a:rPr lang="ru-RU" sz="2400" dirty="0">
                          <a:latin typeface="Arial"/>
                          <a:ea typeface="Times New Roman"/>
                          <a:cs typeface="Times New Roman"/>
                        </a:rPr>
                        <a:t> </a:t>
                      </a:r>
                      <a:endParaRPr lang="ru-RU"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Всего</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из них женщин</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Всего</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из них женщин</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Всего</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из них женщин</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3492">
                <a:tc>
                  <a:txBody>
                    <a:bodyPr/>
                    <a:lstStyle/>
                    <a:p>
                      <a:pPr>
                        <a:lnSpc>
                          <a:spcPct val="115000"/>
                        </a:lnSpc>
                        <a:spcAft>
                          <a:spcPts val="0"/>
                        </a:spcAft>
                      </a:pPr>
                      <a:r>
                        <a:rPr lang="ru-RU" sz="1800" b="1">
                          <a:latin typeface="Times New Roman"/>
                          <a:ea typeface="Times New Roman"/>
                          <a:cs typeface="Times New Roman"/>
                        </a:rPr>
                        <a:t>Число потерпевших от преступлений</a:t>
                      </a:r>
                      <a:endParaRPr lang="ru-RU"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50780</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36493</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b="1">
                          <a:latin typeface="Times New Roman"/>
                          <a:ea typeface="Times New Roman"/>
                          <a:cs typeface="Times New Roman"/>
                        </a:rPr>
                        <a:t>65543</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b="1" dirty="0">
                          <a:latin typeface="Times New Roman"/>
                          <a:ea typeface="Times New Roman"/>
                          <a:cs typeface="Times New Roman"/>
                        </a:rPr>
                        <a:t>49765</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b"/>
                      <a:r>
                        <a:rPr lang="ru-RU" sz="1800" b="1" i="0" u="none" strike="noStrike" dirty="0">
                          <a:solidFill>
                            <a:srgbClr val="000000"/>
                          </a:solidFill>
                          <a:latin typeface="Times New Roman"/>
                        </a:rPr>
                        <a:t>36037</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b"/>
                      <a:r>
                        <a:rPr lang="ru-RU" sz="1800" b="1" i="0" u="none" strike="noStrike">
                          <a:solidFill>
                            <a:srgbClr val="000000"/>
                          </a:solidFill>
                          <a:latin typeface="Times New Roman"/>
                        </a:rPr>
                        <a:t>25667</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4655">
                <a:tc>
                  <a:txBody>
                    <a:bodyPr/>
                    <a:lstStyle/>
                    <a:p>
                      <a:pPr indent="255270">
                        <a:lnSpc>
                          <a:spcPct val="115000"/>
                        </a:lnSpc>
                        <a:spcAft>
                          <a:spcPts val="0"/>
                        </a:spcAft>
                      </a:pPr>
                      <a:r>
                        <a:rPr lang="ru-RU" sz="1800" b="1">
                          <a:latin typeface="Times New Roman"/>
                          <a:ea typeface="Times New Roman"/>
                          <a:cs typeface="Times New Roman"/>
                        </a:rPr>
                        <a:t>из них от преступлений, совершенных в отношении:</a:t>
                      </a:r>
                      <a:endParaRPr lang="ru-RU"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 </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 </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latin typeface="Times New Roman"/>
                          <a:ea typeface="Times New Roman"/>
                          <a:cs typeface="Times New Roman"/>
                        </a:rPr>
                        <a:t> </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latin typeface="Times New Roman"/>
                          <a:ea typeface="Times New Roman"/>
                          <a:cs typeface="Times New Roman"/>
                        </a:rPr>
                        <a:t> </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222">
                <a:tc>
                  <a:txBody>
                    <a:bodyPr/>
                    <a:lstStyle/>
                    <a:p>
                      <a:pPr indent="509905">
                        <a:lnSpc>
                          <a:spcPct val="115000"/>
                        </a:lnSpc>
                        <a:spcAft>
                          <a:spcPts val="0"/>
                        </a:spcAft>
                      </a:pPr>
                      <a:r>
                        <a:rPr lang="ru-RU" sz="1800" b="1">
                          <a:latin typeface="Times New Roman"/>
                          <a:ea typeface="Times New Roman"/>
                          <a:cs typeface="Times New Roman"/>
                        </a:rPr>
                        <a:t>супруга</a:t>
                      </a:r>
                      <a:endParaRPr lang="ru-RU"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a:latin typeface="Times New Roman"/>
                          <a:ea typeface="Times New Roman"/>
                          <a:cs typeface="Times New Roman"/>
                        </a:rPr>
                        <a:t>19998</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17908</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29788</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15000"/>
                        </a:lnSpc>
                        <a:spcAft>
                          <a:spcPts val="0"/>
                        </a:spcAft>
                      </a:pPr>
                      <a:r>
                        <a:rPr lang="ru-RU" sz="1800">
                          <a:latin typeface="Times New Roman"/>
                          <a:ea typeface="Times New Roman"/>
                          <a:cs typeface="Times New Roman"/>
                        </a:rPr>
                        <a:t>27256</a:t>
                      </a:r>
                      <a:endParaRPr lang="ru-RU" sz="240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b"/>
                      <a:r>
                        <a:rPr lang="ru-RU" sz="1800" b="0" i="0" u="none" strike="noStrike">
                          <a:solidFill>
                            <a:srgbClr val="000000"/>
                          </a:solidFill>
                          <a:latin typeface="Times New Roman"/>
                        </a:rPr>
                        <a:t>15504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a:rPr>
                        <a:t>13360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622328">
                <a:tc>
                  <a:txBody>
                    <a:bodyPr/>
                    <a:lstStyle/>
                    <a:p>
                      <a:pPr indent="509905">
                        <a:lnSpc>
                          <a:spcPct val="115000"/>
                        </a:lnSpc>
                        <a:spcAft>
                          <a:spcPts val="0"/>
                        </a:spcAft>
                      </a:pPr>
                      <a:r>
                        <a:rPr lang="ru-RU" sz="1800" b="1">
                          <a:latin typeface="Times New Roman"/>
                          <a:ea typeface="Times New Roman"/>
                          <a:cs typeface="Times New Roman"/>
                        </a:rPr>
                        <a:t>сына, дочери   </a:t>
                      </a:r>
                      <a:endParaRPr lang="ru-RU"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11181</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5809</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12314</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latin typeface="Times New Roman"/>
                          <a:ea typeface="Times New Roman"/>
                          <a:cs typeface="Times New Roman"/>
                        </a:rPr>
                        <a:t>6419</a:t>
                      </a:r>
                      <a:endParaRPr lang="ru-RU" sz="2400" dirty="0">
                        <a:latin typeface="Calibri"/>
                        <a:ea typeface="Calibri"/>
                        <a:cs typeface="Times New Roman"/>
                      </a:endParaRPr>
                    </a:p>
                  </a:txBody>
                  <a:tcPr marL="68580" marR="6858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u-RU" sz="1800" b="0" i="0" u="none" strike="noStrike">
                          <a:solidFill>
                            <a:srgbClr val="000000"/>
                          </a:solidFill>
                          <a:latin typeface="Times New Roman"/>
                        </a:rPr>
                        <a:t>8020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a:rPr>
                        <a:t>3911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7467600" cy="580926"/>
          </a:xfrm>
        </p:spPr>
        <p:txBody>
          <a:bodyPr/>
          <a:lstStyle/>
          <a:p>
            <a:r>
              <a:rPr lang="ru-RU" dirty="0" smtClean="0"/>
              <a:t>Дети – свидетели насилия</a:t>
            </a:r>
            <a:endParaRPr lang="ru-RU" dirty="0"/>
          </a:p>
        </p:txBody>
      </p:sp>
      <p:sp>
        <p:nvSpPr>
          <p:cNvPr id="3" name="Содержимое 2"/>
          <p:cNvSpPr>
            <a:spLocks noGrp="1"/>
          </p:cNvSpPr>
          <p:nvPr>
            <p:ph sz="quarter" idx="1"/>
          </p:nvPr>
        </p:nvSpPr>
        <p:spPr>
          <a:xfrm>
            <a:off x="457200" y="1052736"/>
            <a:ext cx="7467600" cy="5421216"/>
          </a:xfrm>
        </p:spPr>
        <p:txBody>
          <a:bodyPr>
            <a:normAutofit/>
          </a:bodyPr>
          <a:lstStyle/>
          <a:p>
            <a:r>
              <a:rPr lang="ru-RU" sz="1600" dirty="0" smtClean="0"/>
              <a:t>Защита в соответствии с </a:t>
            </a:r>
            <a:r>
              <a:rPr lang="ru-RU" sz="1600" dirty="0" smtClean="0"/>
              <a:t>Федеральный закон от 20.08.2004 N </a:t>
            </a:r>
            <a:r>
              <a:rPr lang="ru-RU" sz="1600" dirty="0" smtClean="0"/>
              <a:t>119-ФЗ «О </a:t>
            </a:r>
            <a:r>
              <a:rPr lang="ru-RU" sz="1600" dirty="0" smtClean="0"/>
              <a:t>государственной защите потерпевших, свидетелей и иных участников уголовного </a:t>
            </a:r>
            <a:r>
              <a:rPr lang="ru-RU" sz="1600" dirty="0" smtClean="0"/>
              <a:t>судопроизводства»</a:t>
            </a:r>
          </a:p>
          <a:p>
            <a:r>
              <a:rPr lang="ru-RU" sz="1600" dirty="0" smtClean="0"/>
              <a:t>п. «г» ч.1 ст.61 УК РФ наличие малолетних детей у виновного как обстоятельство смягчающее наказание («наличие </a:t>
            </a:r>
            <a:r>
              <a:rPr lang="ru-RU" sz="1600" dirty="0" smtClean="0"/>
              <a:t>несовершеннолетних детей при условии, что виновный принимает участие в их воспитании, материальном содержании и преступление не совершено в отношении </a:t>
            </a:r>
            <a:r>
              <a:rPr lang="ru-RU" sz="1600" dirty="0" smtClean="0"/>
              <a:t>их» - </a:t>
            </a:r>
            <a:r>
              <a:rPr lang="ru-RU" sz="1600" dirty="0" smtClean="0"/>
              <a:t>Постановление Пленума Верховного Суда РФ от 22.12.2015 N </a:t>
            </a:r>
            <a:r>
              <a:rPr lang="ru-RU" sz="1600" dirty="0" smtClean="0"/>
              <a:t>58 «О </a:t>
            </a:r>
            <a:r>
              <a:rPr lang="ru-RU" sz="1600" dirty="0" smtClean="0"/>
              <a:t>практике назначения судами Российской Федерации уголовного </a:t>
            </a:r>
            <a:r>
              <a:rPr lang="ru-RU" sz="1600" dirty="0" smtClean="0"/>
              <a:t>наказания»)</a:t>
            </a:r>
          </a:p>
          <a:p>
            <a:r>
              <a:rPr lang="ru-RU" sz="1600" dirty="0" smtClean="0"/>
              <a:t>Ст.5.35 </a:t>
            </a:r>
            <a:r>
              <a:rPr lang="ru-RU" sz="1600" dirty="0" err="1" smtClean="0"/>
              <a:t>КоАП</a:t>
            </a:r>
            <a:r>
              <a:rPr lang="ru-RU" sz="1600" dirty="0" smtClean="0"/>
              <a:t> РФ «неисполнение </a:t>
            </a:r>
            <a:r>
              <a:rPr lang="ru-RU" sz="1600" dirty="0" smtClean="0"/>
              <a:t>родителями или иными законными представителями несовершеннолетних обязанностей по содержанию и воспитанию </a:t>
            </a:r>
            <a:r>
              <a:rPr lang="ru-RU" sz="1600" dirty="0" smtClean="0"/>
              <a:t>несовершеннолетних» – скандалы и драки в присутствии детей, сокрытие детей.</a:t>
            </a:r>
          </a:p>
          <a:p>
            <a:r>
              <a:rPr lang="ru-RU" sz="1600" dirty="0" smtClean="0"/>
              <a:t>Ст.156 УК РФ - </a:t>
            </a:r>
            <a:r>
              <a:rPr lang="ru-RU" sz="1600" dirty="0" smtClean="0"/>
              <a:t>Неисполнение или ненадлежащее исполнение обязанностей по воспитанию несовершеннолетнего родителем или </a:t>
            </a:r>
            <a:r>
              <a:rPr lang="ru-RU" sz="1600" dirty="0" smtClean="0">
                <a:hlinkClick r:id="rId2"/>
              </a:rPr>
              <a:t>иным лицом, на которое возложены эти </a:t>
            </a:r>
            <a:r>
              <a:rPr lang="ru-RU" sz="1600" dirty="0" smtClean="0">
                <a:hlinkClick r:id="rId2"/>
              </a:rPr>
              <a:t>обязанности …. </a:t>
            </a:r>
            <a:r>
              <a:rPr lang="ru-RU" sz="1600" dirty="0" smtClean="0"/>
              <a:t>если это деяние соединено с жестоким обращением с несовершеннолетним</a:t>
            </a:r>
          </a:p>
          <a:p>
            <a:endParaRPr lang="ru-RU" sz="1400" dirty="0" smtClean="0">
              <a:hlinkClick r:id="rId2"/>
            </a:endParaRPr>
          </a:p>
          <a:p>
            <a:endParaRPr lang="ru-RU" sz="1400" dirty="0" smtClean="0"/>
          </a:p>
          <a:p>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
            <a:ext cx="7704856" cy="6712607"/>
          </a:xfrm>
          <a:prstGeom prst="rect">
            <a:avLst/>
          </a:prstGeom>
        </p:spPr>
        <p:txBody>
          <a:bodyPr wrap="square">
            <a:spAutoFit/>
          </a:bodyPr>
          <a:lstStyle/>
          <a:p>
            <a:pPr algn="ctr">
              <a:lnSpc>
                <a:spcPct val="90000"/>
              </a:lnSpc>
              <a:defRPr/>
            </a:pPr>
            <a:r>
              <a:rPr lang="ru-RU" sz="1700" b="1" dirty="0" smtClean="0"/>
              <a:t>Уголовный кодекс Российской Федерации:</a:t>
            </a:r>
            <a:endParaRPr lang="ru-RU" sz="1700" b="1" i="1" dirty="0" smtClean="0"/>
          </a:p>
          <a:p>
            <a:pPr>
              <a:lnSpc>
                <a:spcPct val="90000"/>
              </a:lnSpc>
              <a:defRPr/>
            </a:pPr>
            <a:endParaRPr lang="ru-RU" sz="1700" i="1" dirty="0" smtClean="0"/>
          </a:p>
          <a:p>
            <a:pPr>
              <a:lnSpc>
                <a:spcPct val="90000"/>
              </a:lnSpc>
              <a:defRPr/>
            </a:pPr>
            <a:r>
              <a:rPr lang="ru-RU" sz="1700" u="sng" dirty="0" smtClean="0"/>
              <a:t>Статья 105. Убийство</a:t>
            </a:r>
          </a:p>
          <a:p>
            <a:pPr>
              <a:lnSpc>
                <a:spcPct val="90000"/>
              </a:lnSpc>
              <a:defRPr/>
            </a:pPr>
            <a:endParaRPr lang="ru-RU" sz="1700" u="sng" dirty="0" smtClean="0"/>
          </a:p>
          <a:p>
            <a:pPr>
              <a:lnSpc>
                <a:spcPct val="90000"/>
              </a:lnSpc>
              <a:defRPr/>
            </a:pPr>
            <a:r>
              <a:rPr lang="ru-RU" sz="1700" u="sng" dirty="0" smtClean="0"/>
              <a:t>Статья 111. Умышленное причинение тяжкого вреда здоровью. </a:t>
            </a:r>
          </a:p>
          <a:p>
            <a:pPr>
              <a:lnSpc>
                <a:spcPct val="90000"/>
              </a:lnSpc>
              <a:defRPr/>
            </a:pPr>
            <a:endParaRPr lang="ru-RU" sz="1700" u="sng" dirty="0" smtClean="0"/>
          </a:p>
          <a:p>
            <a:pPr>
              <a:lnSpc>
                <a:spcPct val="90000"/>
              </a:lnSpc>
              <a:defRPr/>
            </a:pPr>
            <a:r>
              <a:rPr lang="ru-RU" sz="1700" u="sng" dirty="0" smtClean="0"/>
              <a:t>Статья 112. Умышленное причинение средней тяжести вреда здоровью.</a:t>
            </a:r>
          </a:p>
          <a:p>
            <a:pPr>
              <a:lnSpc>
                <a:spcPct val="90000"/>
              </a:lnSpc>
              <a:defRPr/>
            </a:pPr>
            <a:endParaRPr lang="ru-RU" sz="1700" u="sng" dirty="0" smtClean="0"/>
          </a:p>
          <a:p>
            <a:pPr>
              <a:lnSpc>
                <a:spcPct val="90000"/>
              </a:lnSpc>
              <a:defRPr/>
            </a:pPr>
            <a:r>
              <a:rPr lang="ru-RU" sz="1700" u="sng" dirty="0" smtClean="0"/>
              <a:t>Статья 115. Умышленное причинение легкого вреда здоровью. </a:t>
            </a:r>
          </a:p>
          <a:p>
            <a:pPr>
              <a:lnSpc>
                <a:spcPct val="90000"/>
              </a:lnSpc>
              <a:defRPr/>
            </a:pPr>
            <a:endParaRPr lang="ru-RU" sz="1700" u="sng" dirty="0" smtClean="0"/>
          </a:p>
          <a:p>
            <a:pPr>
              <a:lnSpc>
                <a:spcPct val="90000"/>
              </a:lnSpc>
              <a:defRPr/>
            </a:pPr>
            <a:r>
              <a:rPr lang="ru-RU" sz="1700" u="sng" dirty="0" smtClean="0"/>
              <a:t>Статья 116. Побои.</a:t>
            </a:r>
          </a:p>
          <a:p>
            <a:pPr>
              <a:lnSpc>
                <a:spcPct val="90000"/>
              </a:lnSpc>
              <a:defRPr/>
            </a:pPr>
            <a:endParaRPr lang="ru-RU" sz="1700" dirty="0" smtClean="0"/>
          </a:p>
          <a:p>
            <a:pPr>
              <a:lnSpc>
                <a:spcPct val="90000"/>
              </a:lnSpc>
              <a:defRPr/>
            </a:pPr>
            <a:r>
              <a:rPr lang="ru-RU" sz="1700" u="sng" dirty="0" smtClean="0"/>
              <a:t>Статья </a:t>
            </a:r>
            <a:r>
              <a:rPr lang="ru-RU" sz="1700" u="sng" dirty="0"/>
              <a:t>116.1. Нанесение побоев лицом, подвергнутым административному наказанию</a:t>
            </a:r>
          </a:p>
          <a:p>
            <a:pPr>
              <a:lnSpc>
                <a:spcPct val="90000"/>
              </a:lnSpc>
              <a:defRPr/>
            </a:pPr>
            <a:endParaRPr lang="ru-RU" sz="1700" u="sng" dirty="0" smtClean="0"/>
          </a:p>
          <a:p>
            <a:pPr>
              <a:lnSpc>
                <a:spcPct val="90000"/>
              </a:lnSpc>
              <a:defRPr/>
            </a:pPr>
            <a:r>
              <a:rPr lang="ru-RU" sz="1700" u="sng" dirty="0" smtClean="0"/>
              <a:t>Статья 117. Истязание.</a:t>
            </a:r>
          </a:p>
          <a:p>
            <a:pPr>
              <a:lnSpc>
                <a:spcPct val="90000"/>
              </a:lnSpc>
              <a:defRPr/>
            </a:pPr>
            <a:endParaRPr lang="ru-RU" sz="1700" u="sng" dirty="0" smtClean="0"/>
          </a:p>
          <a:p>
            <a:pPr>
              <a:lnSpc>
                <a:spcPct val="90000"/>
              </a:lnSpc>
              <a:defRPr/>
            </a:pPr>
            <a:r>
              <a:rPr lang="ru-RU" sz="1700" u="sng" dirty="0" smtClean="0"/>
              <a:t>Статья 119. Угроза убийством или причинением тяжкого вреда здоровью</a:t>
            </a:r>
          </a:p>
          <a:p>
            <a:pPr>
              <a:lnSpc>
                <a:spcPct val="90000"/>
              </a:lnSpc>
              <a:defRPr/>
            </a:pPr>
            <a:endParaRPr lang="ru-RU" sz="1700" u="sng" dirty="0" smtClean="0"/>
          </a:p>
          <a:p>
            <a:pPr>
              <a:lnSpc>
                <a:spcPct val="90000"/>
              </a:lnSpc>
              <a:defRPr/>
            </a:pPr>
            <a:r>
              <a:rPr lang="ru-RU" sz="1700" u="sng" dirty="0" smtClean="0"/>
              <a:t>Статья 128.1. Клевета</a:t>
            </a:r>
          </a:p>
          <a:p>
            <a:pPr>
              <a:lnSpc>
                <a:spcPct val="90000"/>
              </a:lnSpc>
              <a:defRPr/>
            </a:pPr>
            <a:endParaRPr lang="ru-RU" sz="1700" u="sng" dirty="0"/>
          </a:p>
          <a:p>
            <a:pPr algn="ctr">
              <a:lnSpc>
                <a:spcPct val="90000"/>
              </a:lnSpc>
              <a:defRPr/>
            </a:pPr>
            <a:r>
              <a:rPr lang="ru-RU" sz="1700" b="1" dirty="0"/>
              <a:t>Кодекс об административных правонарушениях Российской Федерации</a:t>
            </a:r>
            <a:endParaRPr lang="ru-RU" sz="1700" u="sng" dirty="0" smtClean="0"/>
          </a:p>
          <a:p>
            <a:pPr>
              <a:lnSpc>
                <a:spcPct val="90000"/>
              </a:lnSpc>
              <a:defRPr/>
            </a:pPr>
            <a:endParaRPr lang="ru-RU" sz="1700" u="sng" dirty="0"/>
          </a:p>
          <a:p>
            <a:pPr>
              <a:lnSpc>
                <a:spcPct val="90000"/>
              </a:lnSpc>
              <a:defRPr/>
            </a:pPr>
            <a:r>
              <a:rPr lang="ru-RU" sz="1700" u="sng" dirty="0"/>
              <a:t>Статья 6.1.1. Побои</a:t>
            </a:r>
          </a:p>
          <a:p>
            <a:pPr>
              <a:lnSpc>
                <a:spcPct val="90000"/>
              </a:lnSpc>
              <a:defRPr/>
            </a:pPr>
            <a:endParaRPr lang="ru-RU" u="sng" dirty="0" smtClean="0"/>
          </a:p>
          <a:p>
            <a:pPr>
              <a:lnSpc>
                <a:spcPct val="90000"/>
              </a:lnSpc>
              <a:defRPr/>
            </a:pPr>
            <a:endParaRPr lang="ru-RU"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772816"/>
            <a:ext cx="8424936" cy="2308324"/>
          </a:xfrm>
          <a:prstGeom prst="rect">
            <a:avLst/>
          </a:prstGeom>
        </p:spPr>
        <p:txBody>
          <a:bodyPr wrap="square">
            <a:spAutoFit/>
          </a:bodyPr>
          <a:lstStyle/>
          <a:p>
            <a:r>
              <a:rPr lang="ru-RU" sz="2400" b="1" dirty="0" smtClean="0"/>
              <a:t>Статья 117. Истязание</a:t>
            </a:r>
          </a:p>
          <a:p>
            <a:endParaRPr lang="ru-RU" sz="2400" dirty="0" smtClean="0"/>
          </a:p>
          <a:p>
            <a:r>
              <a:rPr lang="ru-RU" sz="2400" dirty="0" smtClean="0"/>
              <a:t>Причинение физических или психических страданий путем систематического нанесения побоев либо иными насильственными действиями, если это не повлекло последствий, указанных в статьях 111 и 112 УК РФ.</a:t>
            </a:r>
            <a:endParaRPr lang="ru-RU" sz="2400" dirty="0" smtClean="0">
              <a:hlinkClick r:id="rId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980728"/>
            <a:ext cx="6696744" cy="1089529"/>
          </a:xfrm>
          <a:prstGeom prst="rect">
            <a:avLst/>
          </a:prstGeom>
        </p:spPr>
        <p:txBody>
          <a:bodyPr wrap="square">
            <a:spAutoFit/>
          </a:bodyPr>
          <a:lstStyle/>
          <a:p>
            <a:pPr>
              <a:lnSpc>
                <a:spcPct val="90000"/>
              </a:lnSpc>
              <a:defRPr/>
            </a:pPr>
            <a:r>
              <a:rPr lang="ru-RU" dirty="0" smtClean="0"/>
              <a:t>Статья 115. Умышленное причинение легкого вреда здоровью </a:t>
            </a:r>
          </a:p>
          <a:p>
            <a:pPr>
              <a:lnSpc>
                <a:spcPct val="90000"/>
              </a:lnSpc>
              <a:defRPr/>
            </a:pPr>
            <a:r>
              <a:rPr lang="ru-RU" dirty="0" smtClean="0"/>
              <a:t>Статья 116.1 </a:t>
            </a:r>
            <a:r>
              <a:rPr lang="ru-RU" u="sng" dirty="0"/>
              <a:t>. </a:t>
            </a:r>
            <a:r>
              <a:rPr lang="ru-RU" dirty="0"/>
              <a:t>Нанесение побоев лицом, подвергнутым административному </a:t>
            </a:r>
            <a:r>
              <a:rPr lang="ru-RU" dirty="0" smtClean="0"/>
              <a:t>наказанию (после 15.07.2016)</a:t>
            </a:r>
          </a:p>
          <a:p>
            <a:pPr>
              <a:lnSpc>
                <a:spcPct val="90000"/>
              </a:lnSpc>
              <a:defRPr/>
            </a:pPr>
            <a:r>
              <a:rPr lang="ru-RU" dirty="0" smtClean="0"/>
              <a:t>Статья 128.1 Клевета</a:t>
            </a:r>
            <a:endParaRPr lang="ru-RU" b="1" dirty="0" smtClean="0"/>
          </a:p>
        </p:txBody>
      </p:sp>
      <p:sp>
        <p:nvSpPr>
          <p:cNvPr id="5" name="Прямоугольник 4"/>
          <p:cNvSpPr/>
          <p:nvPr/>
        </p:nvSpPr>
        <p:spPr>
          <a:xfrm>
            <a:off x="179512" y="2420888"/>
            <a:ext cx="8712968" cy="923330"/>
          </a:xfrm>
          <a:prstGeom prst="rect">
            <a:avLst/>
          </a:prstGeom>
        </p:spPr>
        <p:txBody>
          <a:bodyPr wrap="square">
            <a:spAutoFit/>
          </a:bodyPr>
          <a:lstStyle/>
          <a:p>
            <a:pPr algn="just"/>
            <a:r>
              <a:rPr lang="ru-RU" b="1" dirty="0" smtClean="0"/>
              <a:t>дела частного обвинения </a:t>
            </a:r>
            <a:r>
              <a:rPr lang="ru-RU" dirty="0" smtClean="0"/>
              <a:t>возбуждаются не иначе как по заявлению  потерпевшего, его законного представителя в мировой суд и подлежат прекращению в связи с примирением потерпевшего с обвиняемым.</a:t>
            </a:r>
            <a:r>
              <a:rPr lang="ru-RU" u="sng" dirty="0" smtClean="0">
                <a:hlinkClick r:id="rId2"/>
              </a:rPr>
              <a:t> </a:t>
            </a:r>
            <a:endParaRPr lang="ru-RU" dirty="0" smtClean="0">
              <a:hlinkClick r:id="rId2"/>
            </a:endParaRPr>
          </a:p>
        </p:txBody>
      </p:sp>
      <p:sp>
        <p:nvSpPr>
          <p:cNvPr id="6" name="Правая фигурная скобка 5"/>
          <p:cNvSpPr/>
          <p:nvPr/>
        </p:nvSpPr>
        <p:spPr>
          <a:xfrm>
            <a:off x="6588224" y="980728"/>
            <a:ext cx="432048" cy="10801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7" name="Прямоугольник 6"/>
          <p:cNvSpPr/>
          <p:nvPr/>
        </p:nvSpPr>
        <p:spPr>
          <a:xfrm>
            <a:off x="7236296" y="980728"/>
            <a:ext cx="1747594" cy="923330"/>
          </a:xfrm>
          <a:prstGeom prst="rect">
            <a:avLst/>
          </a:prstGeom>
        </p:spPr>
        <p:txBody>
          <a:bodyPr wrap="none">
            <a:spAutoFit/>
          </a:bodyPr>
          <a:lstStyle/>
          <a:p>
            <a:r>
              <a:rPr lang="ru-RU" b="1" dirty="0" smtClean="0"/>
              <a:t>ДЕЛА </a:t>
            </a:r>
          </a:p>
          <a:p>
            <a:r>
              <a:rPr lang="ru-RU" b="1" dirty="0" smtClean="0"/>
              <a:t>ЧАСТНОГО </a:t>
            </a:r>
          </a:p>
          <a:p>
            <a:r>
              <a:rPr lang="ru-RU" b="1" dirty="0" smtClean="0"/>
              <a:t>ОБВИНЕНИЯ</a:t>
            </a:r>
            <a:endParaRPr lang="ru-RU" dirty="0"/>
          </a:p>
        </p:txBody>
      </p:sp>
      <p:sp>
        <p:nvSpPr>
          <p:cNvPr id="2049" name="Rectangle 1"/>
          <p:cNvSpPr>
            <a:spLocks noChangeArrowheads="1"/>
          </p:cNvSpPr>
          <p:nvPr/>
        </p:nvSpPr>
        <p:spPr bwMode="auto">
          <a:xfrm>
            <a:off x="179512" y="3392740"/>
            <a:ext cx="856895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lang="ru-RU" b="1" dirty="0" smtClean="0">
                <a:ea typeface="Calibri" pitchFamily="34" charset="0"/>
                <a:cs typeface="Times New Roman" pitchFamily="18" charset="0"/>
              </a:rPr>
              <a:t>ИСКЛЮЧЕНИЕ:</a:t>
            </a:r>
            <a:endParaRPr kumimoji="0" lang="en-US"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Руководитель следственного органа, следователь, а также с согласия прокурора дознаватель возбуждают уголовное дело, и </a:t>
            </a:r>
            <a:r>
              <a:rPr kumimoji="0" lang="ru-RU" b="1" i="0" u="none" strike="noStrike" cap="none" normalizeH="0" baseline="0" dirty="0" smtClean="0">
                <a:ln>
                  <a:noFill/>
                </a:ln>
                <a:solidFill>
                  <a:schemeClr val="tx1"/>
                </a:solidFill>
                <a:effectLst/>
                <a:ea typeface="Calibri" pitchFamily="34" charset="0"/>
                <a:cs typeface="Times New Roman" pitchFamily="18" charset="0"/>
              </a:rPr>
              <a:t>при отсутствии заявления потерпевшего или его законного представителя</a:t>
            </a:r>
            <a:r>
              <a:rPr kumimoji="0" lang="ru-RU" b="0" i="0" u="none" strike="noStrike" cap="none" normalizeH="0" baseline="0" dirty="0" smtClean="0">
                <a:ln>
                  <a:noFill/>
                </a:ln>
                <a:solidFill>
                  <a:schemeClr val="tx1"/>
                </a:solidFill>
                <a:effectLst/>
                <a:ea typeface="Calibri" pitchFamily="34" charset="0"/>
                <a:cs typeface="Times New Roman" pitchFamily="18" charset="0"/>
              </a:rPr>
              <a:t>, если данное преступление совершено в отношении лица, которое в силу </a:t>
            </a:r>
            <a:r>
              <a:rPr kumimoji="0" lang="ru-RU" b="0" i="1" u="none" strike="noStrike" cap="none" normalizeH="0" baseline="0" dirty="0" smtClean="0">
                <a:ln>
                  <a:noFill/>
                </a:ln>
                <a:solidFill>
                  <a:schemeClr val="tx1"/>
                </a:solidFill>
                <a:effectLst/>
                <a:ea typeface="Calibri" pitchFamily="34" charset="0"/>
                <a:cs typeface="Times New Roman" pitchFamily="18" charset="0"/>
              </a:rPr>
              <a:t>зависимого</a:t>
            </a:r>
            <a:r>
              <a:rPr kumimoji="0" lang="ru-RU" b="0" i="0" u="none" strike="noStrike" cap="none" normalizeH="0" baseline="0" dirty="0" smtClean="0">
                <a:ln>
                  <a:noFill/>
                </a:ln>
                <a:solidFill>
                  <a:schemeClr val="tx1"/>
                </a:solidFill>
                <a:effectLst/>
                <a:ea typeface="Calibri" pitchFamily="34" charset="0"/>
                <a:cs typeface="Times New Roman" pitchFamily="18" charset="0"/>
              </a:rPr>
              <a:t> или </a:t>
            </a:r>
            <a:r>
              <a:rPr kumimoji="0" lang="ru-RU" b="0" i="1" u="none" strike="noStrike" cap="none" normalizeH="0" baseline="0" dirty="0" smtClean="0">
                <a:ln>
                  <a:noFill/>
                </a:ln>
                <a:solidFill>
                  <a:schemeClr val="tx1"/>
                </a:solidFill>
                <a:effectLst/>
                <a:ea typeface="Calibri" pitchFamily="34" charset="0"/>
                <a:cs typeface="Times New Roman" pitchFamily="18" charset="0"/>
              </a:rPr>
              <a:t>беспомощного состояния либо </a:t>
            </a:r>
            <a:r>
              <a:rPr kumimoji="0" lang="ru-RU" b="1" i="1" u="none" strike="noStrike" cap="none" normalizeH="0" baseline="0" dirty="0" smtClean="0">
                <a:ln>
                  <a:noFill/>
                </a:ln>
                <a:solidFill>
                  <a:schemeClr val="tx1"/>
                </a:solidFill>
                <a:effectLst/>
                <a:ea typeface="Calibri" pitchFamily="34" charset="0"/>
                <a:cs typeface="Times New Roman" pitchFamily="18" charset="0"/>
              </a:rPr>
              <a:t>по иным причинам </a:t>
            </a:r>
            <a:r>
              <a:rPr kumimoji="0" lang="ru-RU" b="0" i="1" u="none" strike="noStrike" cap="none" normalizeH="0" baseline="0" dirty="0" smtClean="0">
                <a:ln>
                  <a:noFill/>
                </a:ln>
                <a:solidFill>
                  <a:schemeClr val="tx1"/>
                </a:solidFill>
                <a:effectLst/>
                <a:ea typeface="Calibri" pitchFamily="34" charset="0"/>
                <a:cs typeface="Times New Roman" pitchFamily="18" charset="0"/>
              </a:rPr>
              <a:t>не может защищать свои права и законные интересы</a:t>
            </a:r>
            <a:r>
              <a:rPr kumimoji="0" lang="ru-RU" b="0" i="0" u="none" strike="noStrike" cap="none" normalizeH="0" baseline="0" dirty="0" smtClean="0">
                <a:ln>
                  <a:noFill/>
                </a:ln>
                <a:solidFill>
                  <a:schemeClr val="tx1"/>
                </a:solidFill>
                <a:effectLst/>
                <a:ea typeface="Calibri" pitchFamily="34" charset="0"/>
                <a:cs typeface="Times New Roman" pitchFamily="18" charset="0"/>
              </a:rPr>
              <a:t>. К иным причинам относится также случай совершения преступления лицом, данные о котором не известны.</a:t>
            </a:r>
            <a:endParaRPr kumimoji="0" lang="ru-RU"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043608" y="0"/>
            <a:ext cx="7498080" cy="562392"/>
          </a:xfrm>
        </p:spPr>
        <p:txBody>
          <a:bodyPr>
            <a:normAutofit/>
          </a:bodyPr>
          <a:lstStyle/>
          <a:p>
            <a:pPr algn="ctr"/>
            <a:r>
              <a:rPr lang="ru-RU" dirty="0" smtClean="0"/>
              <a:t>Стало 07.02.17:</a:t>
            </a:r>
            <a:endParaRPr lang="ru-RU" dirty="0"/>
          </a:p>
        </p:txBody>
      </p:sp>
      <p:sp>
        <p:nvSpPr>
          <p:cNvPr id="7" name="Содержимое 6"/>
          <p:cNvSpPr>
            <a:spLocks noGrp="1"/>
          </p:cNvSpPr>
          <p:nvPr>
            <p:ph sz="quarter" idx="1"/>
          </p:nvPr>
        </p:nvSpPr>
        <p:spPr>
          <a:xfrm>
            <a:off x="0" y="764704"/>
            <a:ext cx="3275856" cy="6093296"/>
          </a:xfrm>
          <a:ln>
            <a:solidFill>
              <a:schemeClr val="accent1"/>
            </a:solidFill>
          </a:ln>
        </p:spPr>
        <p:txBody>
          <a:bodyPr>
            <a:noAutofit/>
          </a:bodyPr>
          <a:lstStyle/>
          <a:p>
            <a:pPr marL="0" indent="0">
              <a:buNone/>
            </a:pPr>
            <a:r>
              <a:rPr lang="ru-RU" sz="1400" b="1" dirty="0" smtClean="0"/>
              <a:t>Статья 116. Побои УК РФ</a:t>
            </a:r>
            <a:endParaRPr lang="ru-RU" sz="1400" dirty="0" smtClean="0"/>
          </a:p>
          <a:p>
            <a:pPr marL="0" indent="0">
              <a:buNone/>
            </a:pPr>
            <a:r>
              <a:rPr lang="ru-RU" sz="1400" dirty="0" smtClean="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совершенные из хулиганских побуждений, либо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 -</a:t>
            </a:r>
          </a:p>
          <a:p>
            <a:pPr marL="0" indent="0">
              <a:buNone/>
            </a:pPr>
            <a:r>
              <a:rPr lang="ru-RU" sz="1400" dirty="0" smtClean="0"/>
              <a:t>наказываются обязательными работами на срок до трехсот шестидесяти часов, либо исправительными работами на срок до одного года, либо ограничением свободы на срок до двух лет, либо принудительными работами на срок до двух лет, либо арестом на срок до шести месяцев, либо лишением свободы на срок до двух лет.</a:t>
            </a:r>
          </a:p>
          <a:p>
            <a:pPr>
              <a:buNone/>
            </a:pPr>
            <a:endParaRPr lang="ru-RU" sz="1400" dirty="0"/>
          </a:p>
        </p:txBody>
      </p:sp>
      <p:sp>
        <p:nvSpPr>
          <p:cNvPr id="9" name="Содержимое 6"/>
          <p:cNvSpPr>
            <a:spLocks noGrp="1"/>
          </p:cNvSpPr>
          <p:nvPr>
            <p:ph sz="quarter" idx="2"/>
          </p:nvPr>
        </p:nvSpPr>
        <p:spPr>
          <a:xfrm>
            <a:off x="3347864" y="764704"/>
            <a:ext cx="3024336" cy="6093296"/>
          </a:xfrm>
          <a:ln>
            <a:solidFill>
              <a:schemeClr val="accent1"/>
            </a:solidFill>
          </a:ln>
        </p:spPr>
        <p:txBody>
          <a:bodyPr>
            <a:normAutofit/>
          </a:bodyPr>
          <a:lstStyle/>
          <a:p>
            <a:pPr marL="0" indent="0">
              <a:buNone/>
            </a:pPr>
            <a:r>
              <a:rPr lang="ru-RU" sz="1400" b="1" dirty="0" smtClean="0"/>
              <a:t>Статья 6.1.1. Побои  </a:t>
            </a:r>
            <a:r>
              <a:rPr lang="ru-RU" sz="1400" b="1" dirty="0" err="1" smtClean="0"/>
              <a:t>КоАП</a:t>
            </a:r>
            <a:r>
              <a:rPr lang="ru-RU" sz="1400" b="1" dirty="0" smtClean="0"/>
              <a:t> РФ (ред.03.07.16)</a:t>
            </a:r>
            <a:endParaRPr lang="ru-RU" sz="1400" dirty="0" smtClean="0"/>
          </a:p>
          <a:p>
            <a:pPr marL="0" indent="0">
              <a:buNone/>
            </a:pPr>
            <a:r>
              <a:rPr lang="ru-RU" sz="1400" dirty="0" smtClean="0"/>
              <a:t>Нанесение побоев или совершение иных насильственных действий, причинивших физическую боль, но не повлекших последствий, указанных в статье 115 Уголовного кодекса Российской Федерации, если эти действия не содержат уголовно наказуемого деяния, -</a:t>
            </a:r>
            <a:r>
              <a:rPr lang="ru-RU" sz="1400" u="sng" dirty="0" smtClean="0">
                <a:hlinkClick r:id="rId2"/>
              </a:rPr>
              <a:t> </a:t>
            </a:r>
            <a:endParaRPr lang="ru-RU" sz="1400" dirty="0" smtClean="0"/>
          </a:p>
          <a:p>
            <a:pPr marL="0" indent="0">
              <a:buNone/>
            </a:pPr>
            <a:r>
              <a:rPr lang="ru-RU" sz="1400" dirty="0" smtClean="0"/>
              <a:t>влечет наложение административного штрафа в размере от пяти тысяч до тридцати тысяч рублей, либо административный арест на срок от десяти до пятнадцати суток, либо обязательные работы на срок от шестидесяти до ста двадцати часов.</a:t>
            </a:r>
          </a:p>
          <a:p>
            <a:pPr marL="0" indent="0">
              <a:buNone/>
            </a:pPr>
            <a:endParaRPr lang="ru-RU" sz="1100" dirty="0" smtClean="0"/>
          </a:p>
        </p:txBody>
      </p:sp>
      <p:sp>
        <p:nvSpPr>
          <p:cNvPr id="10" name="Содержимое 6"/>
          <p:cNvSpPr>
            <a:spLocks noGrp="1"/>
          </p:cNvSpPr>
          <p:nvPr>
            <p:ph sz="half" idx="4294967295"/>
          </p:nvPr>
        </p:nvSpPr>
        <p:spPr>
          <a:xfrm>
            <a:off x="6443663" y="765175"/>
            <a:ext cx="2700337" cy="6092825"/>
          </a:xfrm>
          <a:noFill/>
          <a:ln>
            <a:solidFill>
              <a:schemeClr val="accent1"/>
            </a:solidFill>
          </a:ln>
        </p:spPr>
        <p:txBody>
          <a:bodyPr>
            <a:normAutofit/>
          </a:bodyPr>
          <a:lstStyle/>
          <a:p>
            <a:pPr marL="0" indent="19050">
              <a:buNone/>
            </a:pPr>
            <a:r>
              <a:rPr lang="ru-RU" sz="1200" b="1" dirty="0"/>
              <a:t>Статья 116.1. Нанесение побоев лицом, подвергнутым административному </a:t>
            </a:r>
            <a:r>
              <a:rPr lang="ru-RU" sz="1200" b="1" dirty="0" smtClean="0"/>
              <a:t>наказанию УК РФ (в ред.03.07.16)</a:t>
            </a:r>
            <a:endParaRPr lang="ru-RU" sz="1200" b="1" dirty="0"/>
          </a:p>
          <a:p>
            <a:pPr marL="0" indent="19050">
              <a:buNone/>
            </a:pPr>
            <a:r>
              <a:rPr lang="ru-RU" sz="12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и не содержащих признаков состава преступления, предусмотренного статьей 116 настоящего Кодекса, лицом, подвергнутым административному наказанию за аналогичное деяние, -</a:t>
            </a:r>
          </a:p>
          <a:p>
            <a:pPr marL="0" indent="19050">
              <a:buNone/>
            </a:pPr>
            <a:r>
              <a:rPr lang="ru-RU" sz="1200" dirty="0"/>
              <a:t>наказываются 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двухсот сорока часов, либо исправительными работами на срок до шести месяцев, либо арестом на срок до трех месяцев</a:t>
            </a:r>
            <a:r>
              <a:rPr lang="ru-RU" sz="1200" dirty="0" smtClean="0"/>
              <a:t>.</a:t>
            </a:r>
          </a:p>
          <a:p>
            <a:pP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quarter" idx="1"/>
          </p:nvPr>
        </p:nvSpPr>
        <p:spPr>
          <a:xfrm>
            <a:off x="395536" y="404664"/>
            <a:ext cx="8229600" cy="5904656"/>
          </a:xfrm>
        </p:spPr>
        <p:txBody>
          <a:bodyPr>
            <a:normAutofit fontScale="92500" lnSpcReduction="10000"/>
          </a:bodyPr>
          <a:lstStyle/>
          <a:p>
            <a:pPr marL="0" indent="0">
              <a:buNone/>
            </a:pPr>
            <a:r>
              <a:rPr lang="ru-RU" b="1" dirty="0" smtClean="0"/>
              <a:t>Статья 6.1.1. Побои  </a:t>
            </a:r>
            <a:r>
              <a:rPr lang="ru-RU" b="1" dirty="0" err="1" smtClean="0"/>
              <a:t>КоАП</a:t>
            </a:r>
            <a:r>
              <a:rPr lang="ru-RU" b="1" dirty="0" smtClean="0"/>
              <a:t> РФ </a:t>
            </a:r>
            <a:endParaRPr lang="ru-RU" dirty="0" smtClean="0"/>
          </a:p>
          <a:p>
            <a:pPr marL="0" indent="0">
              <a:buNone/>
            </a:pPr>
            <a:r>
              <a:rPr lang="ru-RU" dirty="0" smtClean="0"/>
              <a:t>Нанесение побоев или совершение иных насильственных действий, причинивших физическую боль, но не повлекших последствий, указанных в статье 115 Уголовного кодекса Российской Федерации, если эти действия не содержат уголовно наказуемого деяния, -</a:t>
            </a:r>
            <a:r>
              <a:rPr lang="ru-RU" u="sng" dirty="0" smtClean="0">
                <a:hlinkClick r:id="rId2"/>
              </a:rPr>
              <a:t> </a:t>
            </a:r>
            <a:endParaRPr lang="ru-RU" dirty="0" smtClean="0"/>
          </a:p>
          <a:p>
            <a:pPr marL="0" indent="0">
              <a:buNone/>
            </a:pPr>
            <a:r>
              <a:rPr lang="ru-RU" dirty="0" smtClean="0"/>
              <a:t>влечет наложение административного штрафа в размере от пяти тысяч до тридцати тысяч рублей, либо административный арест на срок от десяти до пятнадцати суток, либо обязательные работы на срок от шестидесяти до ста двадцати часов.</a:t>
            </a:r>
          </a:p>
          <a:p>
            <a:pPr>
              <a:buNone/>
            </a:pPr>
            <a:r>
              <a:rPr lang="ru-RU" dirty="0" smtClean="0"/>
              <a:t>-----------------------------------------------------------------------------------</a:t>
            </a:r>
          </a:p>
          <a:p>
            <a:pPr marL="0" indent="0">
              <a:buNone/>
            </a:pPr>
            <a:r>
              <a:rPr lang="ru-RU" b="1" dirty="0" smtClean="0"/>
              <a:t>Административная ответственность:</a:t>
            </a:r>
          </a:p>
          <a:p>
            <a:pPr marL="0" indent="0">
              <a:buFontTx/>
              <a:buChar char="-"/>
            </a:pPr>
            <a:r>
              <a:rPr lang="ru-RU" b="1" dirty="0" smtClean="0"/>
              <a:t>- Сотрудник полиции составляет протокол об административном правонарушении </a:t>
            </a:r>
          </a:p>
          <a:p>
            <a:pPr marL="0" indent="0">
              <a:buFontTx/>
              <a:buChar char="-"/>
            </a:pPr>
            <a:r>
              <a:rPr lang="ru-RU" b="1" dirty="0" smtClean="0"/>
              <a:t>- может проводиться административное расследование</a:t>
            </a:r>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850106"/>
          </a:xfrm>
        </p:spPr>
        <p:txBody>
          <a:bodyPr>
            <a:noAutofit/>
          </a:bodyPr>
          <a:lstStyle/>
          <a:p>
            <a:r>
              <a:rPr lang="ru-RU" sz="2200" b="1" dirty="0" smtClean="0"/>
              <a:t>Постановление Конституционного Суда РФ от 14.06.2018 N 23-П</a:t>
            </a:r>
            <a:endParaRPr lang="ru-RU" sz="2200" dirty="0"/>
          </a:p>
        </p:txBody>
      </p:sp>
      <p:sp>
        <p:nvSpPr>
          <p:cNvPr id="3" name="Содержимое 2"/>
          <p:cNvSpPr>
            <a:spLocks noGrp="1"/>
          </p:cNvSpPr>
          <p:nvPr>
            <p:ph sz="quarter" idx="1"/>
          </p:nvPr>
        </p:nvSpPr>
        <p:spPr>
          <a:xfrm>
            <a:off x="395536" y="1220760"/>
            <a:ext cx="7467600" cy="5637240"/>
          </a:xfrm>
        </p:spPr>
        <p:txBody>
          <a:bodyPr>
            <a:normAutofit fontScale="92500" lnSpcReduction="10000"/>
          </a:bodyPr>
          <a:lstStyle/>
          <a:p>
            <a:r>
              <a:rPr lang="ru-RU" dirty="0" smtClean="0"/>
              <a:t>Соответственно, если ответственность за деяние смягчена, но не устранена, а само деяние получило другую отраслевую юридическую квалификацию, то его декриминализация при одновременном закреплении тождественного состава административного правонарушения не может рассматриваться как установление нового противоправного деяния, не наказуемого ранее. Такая декриминализация представляет собой смягчение публично-правовой ответственности за совершение соответствующего правонарушения, проявляющееся во введении менее строгих - по сравнению с уголовными - административных санкций, меньшее по степени - по сравнению с уголовно-правовым институтом судимости - ограничение прав при применении мер административной ответственности.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434312"/>
          </a:xfrm>
        </p:spPr>
        <p:txBody>
          <a:bodyPr>
            <a:noAutofit/>
          </a:bodyPr>
          <a:lstStyle/>
          <a:p>
            <a:r>
              <a:rPr lang="ru-RU" sz="2800" b="1" dirty="0" smtClean="0"/>
              <a:t>Особенности судопроизводства по ст.6.1.1. </a:t>
            </a:r>
            <a:r>
              <a:rPr lang="ru-RU" sz="2800" b="1" dirty="0" err="1" smtClean="0"/>
              <a:t>КоАП</a:t>
            </a:r>
            <a:r>
              <a:rPr lang="ru-RU" sz="2800" b="1" dirty="0" smtClean="0"/>
              <a:t> РФ</a:t>
            </a:r>
            <a:endParaRPr lang="ru-RU" sz="2800" b="1" dirty="0"/>
          </a:p>
        </p:txBody>
      </p:sp>
      <p:sp>
        <p:nvSpPr>
          <p:cNvPr id="3" name="Содержимое 2"/>
          <p:cNvSpPr>
            <a:spLocks noGrp="1"/>
          </p:cNvSpPr>
          <p:nvPr>
            <p:ph sz="quarter" idx="1"/>
          </p:nvPr>
        </p:nvSpPr>
        <p:spPr>
          <a:xfrm>
            <a:off x="457200" y="1124744"/>
            <a:ext cx="8229600" cy="5199856"/>
          </a:xfrm>
        </p:spPr>
        <p:txBody>
          <a:bodyPr>
            <a:normAutofit/>
          </a:bodyPr>
          <a:lstStyle/>
          <a:p>
            <a:r>
              <a:rPr lang="ru-RU" dirty="0" err="1" smtClean="0"/>
              <a:t>ВДоАП</a:t>
            </a:r>
            <a:r>
              <a:rPr lang="ru-RU" dirty="0" smtClean="0"/>
              <a:t> и составление протокола – должностные лица ОВД (полиции)</a:t>
            </a:r>
          </a:p>
          <a:p>
            <a:endParaRPr lang="ru-RU" dirty="0" smtClean="0"/>
          </a:p>
          <a:p>
            <a:r>
              <a:rPr lang="ru-RU" dirty="0" smtClean="0"/>
              <a:t>Административное расследование – обязательно? </a:t>
            </a:r>
          </a:p>
          <a:p>
            <a:pPr>
              <a:buNone/>
            </a:pPr>
            <a:r>
              <a:rPr lang="ru-RU" i="1" dirty="0" smtClean="0"/>
              <a:t> ч.1 ст.28.7 </a:t>
            </a:r>
            <a:r>
              <a:rPr lang="ru-RU" i="1" dirty="0" err="1" smtClean="0"/>
              <a:t>КоАП</a:t>
            </a:r>
            <a:r>
              <a:rPr lang="ru-RU" i="1" dirty="0" smtClean="0"/>
              <a:t> РФ -  в случаях совершения административных правонарушений, предусмотренных статьями 6.1.1, 7.27 настоящего Кодекса, проводится административное расследование</a:t>
            </a:r>
          </a:p>
          <a:p>
            <a:pPr>
              <a:buNone/>
            </a:pPr>
            <a:endParaRPr lang="ru-RU" i="1" dirty="0" smtClean="0"/>
          </a:p>
          <a:p>
            <a:r>
              <a:rPr lang="en-US" dirty="0" smtClean="0"/>
              <a:t>C</a:t>
            </a:r>
            <a:r>
              <a:rPr lang="ru-RU" dirty="0" smtClean="0"/>
              <a:t>рок расследования –  1 месяц + 1 месяц продление.</a:t>
            </a:r>
          </a:p>
          <a:p>
            <a:pPr>
              <a:buNone/>
            </a:pPr>
            <a:endParaRPr lang="en-US" dirty="0" smtClean="0">
              <a:latin typeface="Times New Roman" pitchFamily="18" charset="0"/>
              <a:cs typeface="Times New Roman" pitchFamily="18" charset="0"/>
              <a:hlinkClick r:id="rId2"/>
            </a:endParaRPr>
          </a:p>
          <a:p>
            <a:pPr>
              <a:buNone/>
            </a:pPr>
            <a:endParaRPr lang="ru-RU" dirty="0" smtClean="0">
              <a:latin typeface="Times New Roman" pitchFamily="18" charset="0"/>
              <a:cs typeface="Times New Roman" pitchFamily="18" charset="0"/>
              <a:hlinkClick r:id="rId2"/>
            </a:endParaRPr>
          </a:p>
          <a:p>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617</TotalTime>
  <Words>2247</Words>
  <Application>Microsoft Office PowerPoint</Application>
  <PresentationFormat>Экран (4:3)</PresentationFormat>
  <Paragraphs>222</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Эркер</vt:lpstr>
      <vt:lpstr>Защита прав женщин, пострадавших от домашнего насилия</vt:lpstr>
      <vt:lpstr>Число потерпевших от преступлений, сопряженных с насильственными действиями,  совершенных в отношении члена семьи</vt:lpstr>
      <vt:lpstr>Слайд 3</vt:lpstr>
      <vt:lpstr>Слайд 4</vt:lpstr>
      <vt:lpstr>Слайд 5</vt:lpstr>
      <vt:lpstr>Стало 07.02.17:</vt:lpstr>
      <vt:lpstr>Слайд 7</vt:lpstr>
      <vt:lpstr>Постановление Конституционного Суда РФ от 14.06.2018 N 23-П</vt:lpstr>
      <vt:lpstr>Особенности судопроизводства по ст.6.1.1. КоАП РФ</vt:lpstr>
      <vt:lpstr>Подсудность. Мировой судья или районный судья?</vt:lpstr>
      <vt:lpstr>Слайд 11</vt:lpstr>
      <vt:lpstr>Слайд 12</vt:lpstr>
      <vt:lpstr>Статья 116.1. Нанесение побоев лицом, подвергнутым административному наказанию</vt:lpstr>
      <vt:lpstr>УПК РФ</vt:lpstr>
      <vt:lpstr>Статья 105.1. Запрет определенных действий</vt:lpstr>
      <vt:lpstr>Часть 3 статьи 11 УПК РФ  Охрана прав и свобод человека и гражданина в уголовном судопроизводстве</vt:lpstr>
      <vt:lpstr>Слайд 17</vt:lpstr>
      <vt:lpstr>Права несовершеннолетнего потерпевшего (НП)</vt:lpstr>
      <vt:lpstr>Доказательства</vt:lpstr>
      <vt:lpstr>Дети – свидетели насилия</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Домашнее насилие в России</dc:title>
  <dc:creator>СЕМЬЯ</dc:creator>
  <cp:lastModifiedBy>СЕМЬЯ</cp:lastModifiedBy>
  <cp:revision>102</cp:revision>
  <dcterms:created xsi:type="dcterms:W3CDTF">2014-09-30T18:12:24Z</dcterms:created>
  <dcterms:modified xsi:type="dcterms:W3CDTF">2018-11-25T15:28:16Z</dcterms:modified>
</cp:coreProperties>
</file>